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6" r:id="rId1"/>
  </p:sldMasterIdLst>
  <p:notesMasterIdLst>
    <p:notesMasterId r:id="rId69"/>
  </p:notesMasterIdLst>
  <p:handoutMasterIdLst>
    <p:handoutMasterId r:id="rId70"/>
  </p:handoutMasterIdLst>
  <p:sldIdLst>
    <p:sldId id="353" r:id="rId2"/>
    <p:sldId id="373" r:id="rId3"/>
    <p:sldId id="383" r:id="rId4"/>
    <p:sldId id="384" r:id="rId5"/>
    <p:sldId id="385" r:id="rId6"/>
    <p:sldId id="356" r:id="rId7"/>
    <p:sldId id="357" r:id="rId8"/>
    <p:sldId id="358" r:id="rId9"/>
    <p:sldId id="284" r:id="rId10"/>
    <p:sldId id="365" r:id="rId11"/>
    <p:sldId id="288" r:id="rId12"/>
    <p:sldId id="372" r:id="rId13"/>
    <p:sldId id="305" r:id="rId14"/>
    <p:sldId id="362" r:id="rId15"/>
    <p:sldId id="363" r:id="rId16"/>
    <p:sldId id="369" r:id="rId17"/>
    <p:sldId id="370" r:id="rId18"/>
    <p:sldId id="371" r:id="rId19"/>
    <p:sldId id="295" r:id="rId20"/>
    <p:sldId id="294" r:id="rId21"/>
    <p:sldId id="317" r:id="rId22"/>
    <p:sldId id="326" r:id="rId23"/>
    <p:sldId id="327" r:id="rId24"/>
    <p:sldId id="328" r:id="rId25"/>
    <p:sldId id="298" r:id="rId26"/>
    <p:sldId id="300" r:id="rId27"/>
    <p:sldId id="366" r:id="rId28"/>
    <p:sldId id="314" r:id="rId29"/>
    <p:sldId id="315" r:id="rId30"/>
    <p:sldId id="330" r:id="rId31"/>
    <p:sldId id="331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11" r:id="rId54"/>
    <p:sldId id="368" r:id="rId55"/>
    <p:sldId id="367" r:id="rId56"/>
    <p:sldId id="318" r:id="rId57"/>
    <p:sldId id="319" r:id="rId58"/>
    <p:sldId id="320" r:id="rId59"/>
    <p:sldId id="321" r:id="rId60"/>
    <p:sldId id="329" r:id="rId61"/>
    <p:sldId id="322" r:id="rId62"/>
    <p:sldId id="323" r:id="rId63"/>
    <p:sldId id="324" r:id="rId64"/>
    <p:sldId id="325" r:id="rId65"/>
    <p:sldId id="312" r:id="rId66"/>
    <p:sldId id="313" r:id="rId67"/>
    <p:sldId id="316" r:id="rId68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MJ" initials="P" lastIdx="0" clrIdx="0">
    <p:extLst>
      <p:ext uri="{19B8F6BF-5375-455C-9EA6-DF929625EA0E}">
        <p15:presenceInfo xmlns:p15="http://schemas.microsoft.com/office/powerpoint/2012/main" userId="PMJ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 autoAdjust="0"/>
    <p:restoredTop sz="75230" autoAdjust="0"/>
  </p:normalViewPr>
  <p:slideViewPr>
    <p:cSldViewPr>
      <p:cViewPr varScale="1">
        <p:scale>
          <a:sx n="81" d="100"/>
          <a:sy n="81" d="100"/>
        </p:scale>
        <p:origin x="642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68F47D-98AC-412E-874F-7DABF10A60FC}" type="datetimeFigureOut">
              <a:rPr lang="ko-KR" altLang="en-US" smtClean="0"/>
              <a:pPr/>
              <a:t>2019-03-16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91209B-F63B-470A-803D-EF35C5AAA9B3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561846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68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3686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</a:p>
        </p:txBody>
      </p:sp>
      <p:sp>
        <p:nvSpPr>
          <p:cNvPr id="3687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3687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굴림" pitchFamily="50" charset="-127"/>
              </a:defRPr>
            </a:lvl1pPr>
          </a:lstStyle>
          <a:p>
            <a:fld id="{C0D60FD7-5A2F-46BC-82C9-54BA251A14F1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7203005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642777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77847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간단한 안드로이드 앱의 소스코드를 보여주면서</a:t>
            </a:r>
            <a:r>
              <a:rPr lang="en-US" altLang="ko-KR"/>
              <a:t>, </a:t>
            </a:r>
            <a:r>
              <a:rPr lang="ko-KR" altLang="en-US"/>
              <a:t>학생들이 안드로이드 앱의 구조를 이해할 수 있게 설명할 계획</a:t>
            </a:r>
            <a:r>
              <a:rPr lang="en-US" altLang="ko-KR"/>
              <a:t>.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44116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795595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학생들에게 안드로이드 앱 분석 자동화 프로그램의 소스코드를 보여주면서</a:t>
            </a:r>
            <a:r>
              <a:rPr lang="ko-KR" altLang="en-US" baseline="0"/>
              <a:t> 분석 프로그램의 동작 방식을 이해할 수 있게 설명</a:t>
            </a:r>
            <a:r>
              <a:rPr lang="en-US" altLang="ko-KR" baseline="0"/>
              <a:t>.</a:t>
            </a:r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87449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045413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569241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9856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44565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2646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27783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06067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81790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3102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1202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31497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109322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216621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389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145113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472222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7533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59455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08971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83233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046766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60149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47814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7" name="Rectangle 35"/>
          <p:cNvSpPr>
            <a:spLocks noChangeArrowheads="1"/>
          </p:cNvSpPr>
          <p:nvPr/>
        </p:nvSpPr>
        <p:spPr bwMode="gray">
          <a:xfrm>
            <a:off x="6364" y="2332434"/>
            <a:ext cx="9144000" cy="1240904"/>
          </a:xfrm>
          <a:prstGeom prst="rect">
            <a:avLst/>
          </a:prstGeom>
          <a:ln/>
          <a:ex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333" name="Rectangle 21"/>
          <p:cNvSpPr>
            <a:spLocks noGrp="1" noChangeArrowheads="1"/>
          </p:cNvSpPr>
          <p:nvPr>
            <p:ph type="ctrTitle" sz="quarter"/>
          </p:nvPr>
        </p:nvSpPr>
        <p:spPr>
          <a:xfrm>
            <a:off x="971600" y="2617923"/>
            <a:ext cx="8188031" cy="6699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noProof="0" dirty="0"/>
              <a:t>마스터 제목 스타일 편집</a:t>
            </a:r>
            <a:endParaRPr lang="en-US" altLang="ko-KR" noProof="0" dirty="0"/>
          </a:p>
        </p:txBody>
      </p:sp>
      <p:sp>
        <p:nvSpPr>
          <p:cNvPr id="13334" name="Rectangle 2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684213" y="5373688"/>
            <a:ext cx="7775575" cy="5334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 sz="2000" b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 lvl="0"/>
            <a:r>
              <a:rPr lang="ko-KR" altLang="en-US" noProof="0" dirty="0"/>
              <a:t>마스터 부제목 스타일 편집</a:t>
            </a:r>
            <a:endParaRPr lang="en-US" altLang="ko-KR" noProof="0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351837" cy="609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47BBD31-32DF-42DF-B183-F67D3337CEE0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679317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891338" y="692150"/>
            <a:ext cx="2144712" cy="5632450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92150"/>
            <a:ext cx="6281738" cy="563245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8F9E3D4-15D7-4FEC-9761-E10911D980A8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7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44267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제목 및 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692150"/>
            <a:ext cx="8351837" cy="609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표 개체 틀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표를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508750"/>
            <a:ext cx="2514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Computer Security &amp; OS Lab.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276600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6667F60A-E878-42F5-A3F5-29357804E9F8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514503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제목 및 차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4213" y="692150"/>
            <a:ext cx="8351837" cy="6096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차트 개체 틀 2"/>
          <p:cNvSpPr>
            <a:spLocks noGrp="1"/>
          </p:cNvSpPr>
          <p:nvPr>
            <p:ph type="chart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차트를 추가하려면 아이콘을 클릭하십시오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468313" y="6508750"/>
            <a:ext cx="2514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altLang="ko-KR"/>
              <a:t>Computer Security &amp; OS Lab.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3276600" y="6477000"/>
            <a:ext cx="2133600" cy="304800"/>
          </a:xfrm>
        </p:spPr>
        <p:txBody>
          <a:bodyPr/>
          <a:lstStyle>
            <a:lvl1pPr>
              <a:defRPr/>
            </a:lvl1pPr>
          </a:lstStyle>
          <a:p>
            <a:fld id="{6204582C-1EC4-4905-9789-F8435C107435}" type="slidenum">
              <a:rPr lang="ko-KR" altLang="en-US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1923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16632"/>
            <a:ext cx="8351837" cy="609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00000"/>
                </a:solidFill>
                <a:latin typeface="Calibri" panose="020F0502020204030204" pitchFamily="34" charset="0"/>
                <a:ea typeface="맑은 고딕" pitchFamily="50" charset="-127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>
              <a:defRPr sz="20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498C03E2-3821-464F-81E8-82E5B5943B09}" type="slidenum">
              <a:rPr lang="ko-KR" altLang="en-US" smtClean="0"/>
              <a:pPr/>
              <a:t>‹#›</a:t>
            </a:fld>
            <a:endParaRPr lang="en-US" altLang="ko-KR" dirty="0"/>
          </a:p>
        </p:txBody>
      </p:sp>
      <p:cxnSp>
        <p:nvCxnSpPr>
          <p:cNvPr id="5" name="직선 연결선 4"/>
          <p:cNvCxnSpPr/>
          <p:nvPr userDrawn="1"/>
        </p:nvCxnSpPr>
        <p:spPr bwMode="auto">
          <a:xfrm>
            <a:off x="-6460" y="858484"/>
            <a:ext cx="9150460" cy="0"/>
          </a:xfrm>
          <a:prstGeom prst="line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965333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203F7E86-9F3F-46E8-98F9-AE83A149143D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2714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351837" cy="6096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10E5C739-267F-4FBB-888C-9AD09B81270F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9" name="Rectangle 23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7026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>
              <a:defRPr sz="2000"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>
              <a:defRPr sz="1600"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92D814FC-159F-4671-92C8-0EC77DF11075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10" name="Rectangle 23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114269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351837" cy="6096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endParaRPr lang="en-US" alt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B944831-DC11-4FCA-8738-D0295BFB9FC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sp>
        <p:nvSpPr>
          <p:cNvPr id="6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13706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4C44B50-AAD9-4F51-B455-299577F1202F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5" name="Rectangle 2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22249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4018AE0-F3BC-4CA2-A165-534E2C9DF881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1215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5943600" y="6477000"/>
            <a:ext cx="2895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alt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CB4855-6B38-4B35-BCF8-CFE6E755C40D}" type="slidenum">
              <a:rPr lang="ko-KR" altLang="en-US"/>
              <a:pPr/>
              <a:t>‹#›</a:t>
            </a:fld>
            <a:endParaRPr lang="en-US" altLang="ko-KR"/>
          </a:p>
        </p:txBody>
      </p:sp>
      <p:sp>
        <p:nvSpPr>
          <p:cNvPr id="8" name="Rectangle 23"/>
          <p:cNvSpPr>
            <a:spLocks noGrp="1" noChangeArrowheads="1"/>
          </p:cNvSpPr>
          <p:nvPr>
            <p:ph type="dt" sz="half" idx="13"/>
          </p:nvPr>
        </p:nvSpPr>
        <p:spPr bwMode="auto">
          <a:xfrm>
            <a:off x="19690" y="6539402"/>
            <a:ext cx="2514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 b="1" i="0">
                <a:solidFill>
                  <a:srgbClr val="00B050"/>
                </a:solidFill>
                <a:effectLst/>
                <a:latin typeface="Times New Roman" pitchFamily="18" charset="0"/>
                <a:ea typeface="굴림" pitchFamily="50" charset="-127"/>
                <a:cs typeface="Times New Roman" pitchFamily="18" charset="0"/>
              </a:defRPr>
            </a:lvl1pPr>
          </a:lstStyle>
          <a:p>
            <a:r>
              <a:rPr lang="en-US" altLang="ko-KR"/>
              <a:t>Computer Security &amp; OS Lab.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17706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3" name="Rectangle 2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3276600" y="6477000"/>
            <a:ext cx="21336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C0C0C0"/>
                  </a:outerShdw>
                </a:effectLst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CD0BA52C-1BB9-4C82-80E7-6ED2036100B8}" type="slidenum">
              <a:rPr lang="ko-KR" altLang="en-US" smtClean="0"/>
              <a:pPr/>
              <a:t>‹#›</a:t>
            </a:fld>
            <a:endParaRPr lang="en-US" altLang="ko-KR"/>
          </a:p>
        </p:txBody>
      </p:sp>
      <p:pic>
        <p:nvPicPr>
          <p:cNvPr id="18" name="Picture 43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2320" y="6572337"/>
            <a:ext cx="1630784" cy="207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337" name="Picture 49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864" b="17808"/>
          <a:stretch/>
        </p:blipFill>
        <p:spPr bwMode="auto">
          <a:xfrm>
            <a:off x="-6460" y="6562854"/>
            <a:ext cx="1816218" cy="2505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58" r:id="rId2"/>
    <p:sldLayoutId id="214748365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  <p:sldLayoutId id="2147483668" r:id="rId12"/>
    <p:sldLayoutId id="2147483669" r:id="rId13"/>
  </p:sldLayoutIdLst>
  <p:hf hdr="0" ftr="0"/>
  <p:txStyles>
    <p:titleStyle>
      <a:lvl1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rgbClr val="000000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  <a:lvl2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2pPr>
      <a:lvl3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3pPr>
      <a:lvl4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4pPr>
      <a:lvl5pPr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5pPr>
      <a:lvl6pPr marL="4572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6pPr>
      <a:lvl7pPr marL="9144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7pPr>
      <a:lvl8pPr marL="13716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8pPr>
      <a:lvl9pPr marL="1828800" algn="l" rtl="0" eaLnBrk="1" fontAlgn="base" latinLnBrk="1" hangingPunct="1">
        <a:spcBef>
          <a:spcPct val="0"/>
        </a:spcBef>
        <a:spcAft>
          <a:spcPct val="0"/>
        </a:spcAft>
        <a:defRPr sz="3200" b="1">
          <a:solidFill>
            <a:schemeClr val="bg1"/>
          </a:solidFill>
          <a:latin typeface="Verdana" pitchFamily="34" charset="0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Font typeface="Wingdings" pitchFamily="2" charset="2"/>
        <a:buChar char="v"/>
        <a:defRPr sz="2800" b="1">
          <a:solidFill>
            <a:srgbClr val="000000"/>
          </a:solidFill>
          <a:latin typeface="맑은 고딕" pitchFamily="50" charset="-127"/>
          <a:ea typeface="맑은 고딕" pitchFamily="50" charset="-127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Clr>
          <a:schemeClr val="tx2"/>
        </a:buClr>
        <a:buSzPct val="60000"/>
        <a:buFont typeface="Wingdings" pitchFamily="2" charset="2"/>
        <a:buChar char="n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2400">
          <a:solidFill>
            <a:srgbClr val="000000"/>
          </a:solidFill>
          <a:latin typeface="맑은 고딕" pitchFamily="50" charset="-127"/>
          <a:ea typeface="맑은 고딕" pitchFamily="50" charset="-127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tx1"/>
        </a:buClr>
        <a:buSzPct val="60000"/>
        <a:buFont typeface="Wingdings" pitchFamily="2" charset="2"/>
        <a:buChar char="n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rgbClr val="000000"/>
          </a:solidFill>
          <a:latin typeface="맑은 고딕" pitchFamily="50" charset="-127"/>
          <a:ea typeface="맑은 고딕" pitchFamily="50" charset="-127"/>
        </a:defRPr>
      </a:lvl5pPr>
      <a:lvl6pPr marL="25146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latinLnBrk="1" hangingPunct="1">
        <a:spcBef>
          <a:spcPct val="20000"/>
        </a:spcBef>
        <a:spcAft>
          <a:spcPct val="0"/>
        </a:spcAft>
        <a:buClr>
          <a:schemeClr val="hlink"/>
        </a:buClr>
        <a:buSzPct val="6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cis.syr.edu/~wedu/seed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-15631" y="2636912"/>
            <a:ext cx="9159631" cy="669925"/>
          </a:xfrm>
        </p:spPr>
        <p:txBody>
          <a:bodyPr/>
          <a:lstStyle/>
          <a:p>
            <a:pPr algn="ctr"/>
            <a:r>
              <a:rPr lang="ko-KR" altLang="en-US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개인 과제 및 실습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860032" y="4869160"/>
            <a:ext cx="41067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2019.03.13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ko-KR" altLang="en-US" sz="1600">
                <a:latin typeface="HY헤드라인M" pitchFamily="18" charset="-127"/>
                <a:ea typeface="HY헤드라인M" pitchFamily="18" charset="-127"/>
              </a:rPr>
              <a:t>정재민</a:t>
            </a:r>
            <a:endParaRPr lang="en-US" altLang="ko-KR" sz="160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s17orlax@gmail.com</a:t>
            </a:r>
          </a:p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88268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en-US" altLang="ko-KR"/>
          </a:p>
          <a:p>
            <a:pPr lvl="1"/>
            <a:r>
              <a:rPr lang="ko-KR" altLang="en-US"/>
              <a:t>평가 기준</a:t>
            </a:r>
            <a:endParaRPr lang="en-US" altLang="ko-KR"/>
          </a:p>
          <a:p>
            <a:pPr lvl="2"/>
            <a:r>
              <a:rPr lang="ko-KR" altLang="en-US"/>
              <a:t>구현 </a:t>
            </a:r>
            <a:r>
              <a:rPr lang="en-US" altLang="ko-KR"/>
              <a:t>: </a:t>
            </a:r>
            <a:r>
              <a:rPr lang="ko-KR" altLang="en-US"/>
              <a:t>안드로이드 악성 앱 분석 자동화 프로그램을 구현</a:t>
            </a:r>
            <a:r>
              <a:rPr lang="en-US" altLang="ko-KR"/>
              <a:t>.</a:t>
            </a:r>
          </a:p>
          <a:p>
            <a:pPr lvl="2"/>
            <a:r>
              <a:rPr lang="ko-KR" altLang="en-US"/>
              <a:t>보고서 </a:t>
            </a:r>
            <a:r>
              <a:rPr lang="en-US" altLang="ko-KR"/>
              <a:t>: </a:t>
            </a:r>
            <a:r>
              <a:rPr lang="ko-KR" altLang="en-US"/>
              <a:t>구현한 프로그램이 왜 악성 앱 분석에 적합한 프로그램이라고 생각하는지에 대하여 서술하되</a:t>
            </a:r>
            <a:r>
              <a:rPr lang="en-US" altLang="ko-KR"/>
              <a:t>, </a:t>
            </a:r>
            <a:r>
              <a:rPr lang="ko-KR" altLang="en-US"/>
              <a:t>다음 내용을 포함해야 함</a:t>
            </a:r>
            <a:r>
              <a:rPr lang="en-US" altLang="ko-KR"/>
              <a:t>.</a:t>
            </a:r>
          </a:p>
          <a:p>
            <a:pPr lvl="3"/>
            <a:r>
              <a:rPr lang="ko-KR" altLang="en-US">
                <a:solidFill>
                  <a:schemeClr val="tx1"/>
                </a:solidFill>
              </a:rPr>
              <a:t>정상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악성 앱의 동작 방식</a:t>
            </a:r>
            <a:r>
              <a:rPr lang="en-US" altLang="ko-KR">
                <a:solidFill>
                  <a:schemeClr val="tx1"/>
                </a:solidFill>
              </a:rPr>
              <a:t>, </a:t>
            </a:r>
            <a:r>
              <a:rPr lang="ko-KR" altLang="en-US">
                <a:solidFill>
                  <a:schemeClr val="tx1"/>
                </a:solidFill>
              </a:rPr>
              <a:t>정상</a:t>
            </a:r>
            <a:r>
              <a:rPr lang="en-US" altLang="ko-KR">
                <a:solidFill>
                  <a:schemeClr val="tx1"/>
                </a:solidFill>
              </a:rPr>
              <a:t>/</a:t>
            </a:r>
            <a:r>
              <a:rPr lang="ko-KR" altLang="en-US">
                <a:solidFill>
                  <a:schemeClr val="tx1"/>
                </a:solidFill>
              </a:rPr>
              <a:t>악성 앱을 판단하는 기준 </a:t>
            </a:r>
            <a:r>
              <a:rPr lang="en-US" altLang="ko-KR">
                <a:solidFill>
                  <a:schemeClr val="tx1"/>
                </a:solidFill>
              </a:rPr>
              <a:t>(signature)</a:t>
            </a:r>
          </a:p>
          <a:p>
            <a:pPr lvl="3"/>
            <a:r>
              <a:rPr lang="ko-KR" altLang="en-US"/>
              <a:t>악성 앱 분석 자동화 프로그램의 알고리즘 개요 및 설명</a:t>
            </a:r>
            <a:endParaRPr lang="en-US" altLang="ko-KR"/>
          </a:p>
          <a:p>
            <a:pPr lvl="3"/>
            <a:r>
              <a:rPr lang="ko-KR" altLang="en-US"/>
              <a:t>실험 환경 및 실험 결과</a:t>
            </a:r>
            <a:r>
              <a:rPr lang="en-US" altLang="ko-KR"/>
              <a:t>. </a:t>
            </a:r>
            <a:r>
              <a:rPr lang="ko-KR" altLang="en-US"/>
              <a:t>실험 결과에 대한 분석</a:t>
            </a:r>
            <a:endParaRPr lang="en-US" altLang="ko-KR"/>
          </a:p>
          <a:p>
            <a:pPr lvl="3"/>
            <a:r>
              <a:rPr lang="ko-KR" altLang="en-US"/>
              <a:t>구현한 소스코드 및 실행코드 제출</a:t>
            </a:r>
            <a:r>
              <a:rPr lang="en-US" altLang="ko-KR"/>
              <a:t>. </a:t>
            </a:r>
            <a:r>
              <a:rPr lang="ko-KR" altLang="en-US"/>
              <a:t>실행코드 수행 방법 설명</a:t>
            </a:r>
            <a:r>
              <a:rPr lang="en-US" altLang="ko-KR"/>
              <a:t>.</a:t>
            </a:r>
          </a:p>
          <a:p>
            <a:pPr lvl="3"/>
            <a:r>
              <a:rPr lang="ko-KR" altLang="en-US"/>
              <a:t>과제를 수행함에 있어서 어려운 점 또는 건의사항 기재</a:t>
            </a:r>
            <a:endParaRPr lang="en-US" altLang="ko-KR"/>
          </a:p>
          <a:p>
            <a:pPr lvl="1"/>
            <a:endParaRPr lang="en-US" altLang="ko-KR"/>
          </a:p>
          <a:p>
            <a:pPr lvl="1"/>
            <a:r>
              <a:rPr lang="ko-KR" altLang="en-US"/>
              <a:t>제출 기한</a:t>
            </a:r>
            <a:endParaRPr lang="en-US" altLang="ko-KR"/>
          </a:p>
          <a:p>
            <a:pPr lvl="2"/>
            <a:r>
              <a:rPr lang="en-US" altLang="ko-KR"/>
              <a:t>2019</a:t>
            </a:r>
            <a:r>
              <a:rPr lang="ko-KR" altLang="en-US"/>
              <a:t>년도 </a:t>
            </a:r>
            <a:r>
              <a:rPr lang="en-US" altLang="ko-KR"/>
              <a:t>5</a:t>
            </a:r>
            <a:r>
              <a:rPr lang="ko-KR" altLang="en-US"/>
              <a:t>월 </a:t>
            </a:r>
            <a:r>
              <a:rPr lang="en-US" altLang="ko-KR"/>
              <a:t>1</a:t>
            </a:r>
            <a:r>
              <a:rPr lang="ko-KR" altLang="en-US"/>
              <a:t>일 </a:t>
            </a:r>
            <a:r>
              <a:rPr lang="en-US" altLang="ko-KR"/>
              <a:t>(</a:t>
            </a:r>
            <a:r>
              <a:rPr lang="ko-KR" altLang="en-US"/>
              <a:t>수</a:t>
            </a:r>
            <a:r>
              <a:rPr lang="en-US" altLang="ko-KR"/>
              <a:t>)</a:t>
            </a:r>
          </a:p>
          <a:p>
            <a:pPr lvl="2"/>
            <a:endParaRPr lang="en-US" altLang="ko-KR"/>
          </a:p>
          <a:p>
            <a:pPr lvl="1"/>
            <a:r>
              <a:rPr lang="ko-KR" altLang="en-US"/>
              <a:t>배점 </a:t>
            </a:r>
            <a:r>
              <a:rPr lang="en-US" altLang="ko-KR"/>
              <a:t>( </a:t>
            </a:r>
            <a:r>
              <a:rPr lang="ko-KR" altLang="en-US"/>
              <a:t>총 </a:t>
            </a:r>
            <a:r>
              <a:rPr lang="en-US" altLang="ko-KR"/>
              <a:t>40</a:t>
            </a:r>
            <a:r>
              <a:rPr lang="ko-KR" altLang="en-US"/>
              <a:t>점</a:t>
            </a:r>
            <a:r>
              <a:rPr lang="en-US" altLang="ko-KR"/>
              <a:t> )</a:t>
            </a:r>
          </a:p>
          <a:p>
            <a:pPr lvl="2"/>
            <a:r>
              <a:rPr lang="ko-KR" altLang="en-US"/>
              <a:t>구현 </a:t>
            </a:r>
            <a:r>
              <a:rPr lang="en-US" altLang="ko-KR"/>
              <a:t>: 15</a:t>
            </a:r>
            <a:r>
              <a:rPr lang="ko-KR" altLang="en-US"/>
              <a:t>점</a:t>
            </a:r>
            <a:endParaRPr lang="en-US" altLang="ko-KR"/>
          </a:p>
          <a:p>
            <a:pPr lvl="2"/>
            <a:r>
              <a:rPr lang="ko-KR" altLang="en-US"/>
              <a:t>보고서 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15</a:t>
            </a:r>
            <a:r>
              <a:rPr lang="ko-KR" altLang="en-US"/>
              <a:t>점</a:t>
            </a:r>
            <a:endParaRPr lang="en-US" altLang="ko-KR"/>
          </a:p>
          <a:p>
            <a:pPr lvl="2"/>
            <a:r>
              <a:rPr lang="ko-KR" altLang="en-US"/>
              <a:t>정상 앱</a:t>
            </a:r>
            <a:r>
              <a:rPr lang="en-US" altLang="ko-KR"/>
              <a:t>, </a:t>
            </a:r>
            <a:r>
              <a:rPr lang="ko-KR" altLang="en-US"/>
              <a:t>악성 앱의 동작 방식 분석 결과를 제시 </a:t>
            </a:r>
            <a:r>
              <a:rPr lang="en-US" altLang="ko-KR"/>
              <a:t>: 10</a:t>
            </a:r>
            <a:r>
              <a:rPr lang="ko-KR" altLang="en-US"/>
              <a:t>점</a:t>
            </a:r>
            <a:endParaRPr lang="en-US" altLang="ko-KR"/>
          </a:p>
          <a:p>
            <a:pPr lvl="1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10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35173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악성 </a:t>
            </a:r>
            <a:r>
              <a:rPr lang="ko-KR" altLang="en-US" dirty="0" err="1"/>
              <a:t>앱</a:t>
            </a:r>
            <a:r>
              <a:rPr lang="ko-KR" altLang="en-US" dirty="0"/>
              <a:t> 분석 자동화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팀원 구성</a:t>
            </a:r>
            <a:endParaRPr lang="en-US" altLang="ko-KR" dirty="0"/>
          </a:p>
          <a:p>
            <a:pPr lvl="1"/>
            <a:r>
              <a:rPr lang="ko-KR" altLang="en-US" dirty="0"/>
              <a:t>자유롭게 </a:t>
            </a:r>
            <a:r>
              <a:rPr lang="en-US" altLang="ko-KR" dirty="0"/>
              <a:t>3~4</a:t>
            </a:r>
            <a:r>
              <a:rPr lang="ko-KR" altLang="en-US" dirty="0"/>
              <a:t>명씩 팀을 구성</a:t>
            </a:r>
            <a:endParaRPr lang="en-US" altLang="ko-KR" dirty="0"/>
          </a:p>
          <a:p>
            <a:pPr lvl="1"/>
            <a:r>
              <a:rPr lang="ko-KR" altLang="en-US" dirty="0"/>
              <a:t>팀이 구성된 팀은 조교에게 </a:t>
            </a:r>
            <a:r>
              <a:rPr lang="ko-KR" altLang="en-US" dirty="0" err="1"/>
              <a:t>이메일로</a:t>
            </a:r>
            <a:r>
              <a:rPr lang="ko-KR" altLang="en-US" dirty="0"/>
              <a:t> 구성원의 명단을 제출</a:t>
            </a:r>
            <a:endParaRPr lang="en-US" altLang="ko-KR" dirty="0"/>
          </a:p>
          <a:p>
            <a:pPr lvl="1"/>
            <a:r>
              <a:rPr lang="ko-KR" altLang="en-US" dirty="0"/>
              <a:t>팀이 구성되지 않은 학생은 조교가 임의로 팀을 구성</a:t>
            </a:r>
            <a:endParaRPr lang="en-US" altLang="ko-KR" dirty="0"/>
          </a:p>
          <a:p>
            <a:pPr lvl="1"/>
            <a:r>
              <a:rPr lang="ko-KR" altLang="en-US" dirty="0"/>
              <a:t>팀원과 상의를 통해 가장 효율적으로 과제를 수행할 수 있는 역할을 배분</a:t>
            </a:r>
            <a:endParaRPr lang="en-US" altLang="ko-KR" dirty="0"/>
          </a:p>
          <a:p>
            <a:pPr lvl="1"/>
            <a:endParaRPr lang="en-US" altLang="ko-KR" sz="1600" dirty="0"/>
          </a:p>
          <a:p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ko-KR" altLang="en-US" dirty="0"/>
              <a:t>정상 </a:t>
            </a:r>
            <a:r>
              <a:rPr lang="ko-KR" altLang="en-US" dirty="0" err="1"/>
              <a:t>앱</a:t>
            </a:r>
            <a:r>
              <a:rPr lang="en-US" altLang="ko-KR" dirty="0"/>
              <a:t> 100</a:t>
            </a:r>
            <a:r>
              <a:rPr lang="ko-KR" altLang="en-US" dirty="0"/>
              <a:t>개 </a:t>
            </a:r>
            <a:r>
              <a:rPr lang="en-US" altLang="ko-KR" dirty="0"/>
              <a:t>(F-Droid</a:t>
            </a:r>
            <a:r>
              <a:rPr lang="ko-KR" altLang="en-US" dirty="0"/>
              <a:t>에서 수집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악성 </a:t>
            </a:r>
            <a:r>
              <a:rPr lang="ko-KR" altLang="en-US" dirty="0" err="1"/>
              <a:t>앱</a:t>
            </a:r>
            <a:r>
              <a:rPr lang="ko-KR" altLang="en-US" dirty="0"/>
              <a:t> </a:t>
            </a:r>
            <a:r>
              <a:rPr lang="en-US" altLang="ko-KR" dirty="0"/>
              <a:t>100</a:t>
            </a:r>
            <a:r>
              <a:rPr lang="ko-KR" altLang="en-US" dirty="0"/>
              <a:t>개</a:t>
            </a:r>
            <a:r>
              <a:rPr lang="en-US" altLang="ko-KR" dirty="0"/>
              <a:t> (</a:t>
            </a:r>
            <a:r>
              <a:rPr lang="en-US" altLang="ko-KR" dirty="0" err="1"/>
              <a:t>AndroZoo</a:t>
            </a:r>
            <a:r>
              <a:rPr lang="ko-KR" altLang="en-US" dirty="0"/>
              <a:t>에서 수집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팀이 구성된 후에 메일을 조교에게 보내면</a:t>
            </a:r>
            <a:r>
              <a:rPr lang="en-US" altLang="ko-KR" dirty="0"/>
              <a:t>, </a:t>
            </a:r>
            <a:r>
              <a:rPr lang="ko-KR" altLang="en-US" dirty="0"/>
              <a:t>조교가 팀 단위로 배포</a:t>
            </a:r>
            <a:endParaRPr lang="en-US" altLang="ko-KR" dirty="0"/>
          </a:p>
          <a:p>
            <a:pPr lvl="1"/>
            <a:endParaRPr lang="en-US" altLang="ko-KR" sz="1600" dirty="0"/>
          </a:p>
          <a:p>
            <a:r>
              <a:rPr lang="ko-KR" altLang="en-US" dirty="0"/>
              <a:t>주의사항</a:t>
            </a:r>
            <a:endParaRPr lang="en-US" altLang="ko-KR" dirty="0"/>
          </a:p>
          <a:p>
            <a:pPr lvl="1"/>
            <a:r>
              <a:rPr lang="ko-KR" altLang="en-US" dirty="0"/>
              <a:t>배포된 </a:t>
            </a:r>
            <a:r>
              <a:rPr lang="ko-KR" altLang="en-US" dirty="0" err="1"/>
              <a:t>앱을</a:t>
            </a:r>
            <a:r>
              <a:rPr lang="ko-KR" altLang="en-US" dirty="0"/>
              <a:t> 수업 과제 용도 이외의 목적으로 사용하지 말 것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b="1" dirty="0">
                <a:solidFill>
                  <a:srgbClr val="3333FF"/>
                </a:solidFill>
              </a:rPr>
              <a:t>악성 </a:t>
            </a:r>
            <a:r>
              <a:rPr lang="ko-KR" altLang="en-US" b="1" dirty="0" err="1">
                <a:solidFill>
                  <a:srgbClr val="3333FF"/>
                </a:solidFill>
              </a:rPr>
              <a:t>앱</a:t>
            </a:r>
            <a:r>
              <a:rPr lang="ko-KR" altLang="en-US" b="1" dirty="0">
                <a:solidFill>
                  <a:srgbClr val="3333FF"/>
                </a:solidFill>
              </a:rPr>
              <a:t> 분석 시에</a:t>
            </a:r>
            <a:r>
              <a:rPr lang="en-US" altLang="ko-KR" b="1" dirty="0">
                <a:solidFill>
                  <a:srgbClr val="3333FF"/>
                </a:solidFill>
              </a:rPr>
              <a:t>,  </a:t>
            </a:r>
            <a:r>
              <a:rPr lang="ko-KR" altLang="en-US" b="1" dirty="0">
                <a:solidFill>
                  <a:srgbClr val="3333FF"/>
                </a:solidFill>
              </a:rPr>
              <a:t>분석 전용 환경 </a:t>
            </a:r>
            <a:r>
              <a:rPr lang="en-US" altLang="ko-KR" b="1" dirty="0">
                <a:solidFill>
                  <a:srgbClr val="3333FF"/>
                </a:solidFill>
              </a:rPr>
              <a:t>(</a:t>
            </a:r>
            <a:r>
              <a:rPr lang="ko-KR" altLang="en-US" b="1" dirty="0">
                <a:solidFill>
                  <a:srgbClr val="3333FF"/>
                </a:solidFill>
              </a:rPr>
              <a:t>예</a:t>
            </a:r>
            <a:r>
              <a:rPr lang="en-US" altLang="ko-KR" b="1" dirty="0">
                <a:solidFill>
                  <a:srgbClr val="3333FF"/>
                </a:solidFill>
              </a:rPr>
              <a:t>: </a:t>
            </a:r>
            <a:r>
              <a:rPr lang="ko-KR" altLang="en-US" b="1" dirty="0" err="1">
                <a:solidFill>
                  <a:srgbClr val="3333FF"/>
                </a:solidFill>
              </a:rPr>
              <a:t>가상머신</a:t>
            </a:r>
            <a:r>
              <a:rPr lang="ko-KR" altLang="en-US" b="1" dirty="0">
                <a:solidFill>
                  <a:srgbClr val="3333FF"/>
                </a:solidFill>
              </a:rPr>
              <a:t> 또는 </a:t>
            </a:r>
            <a:r>
              <a:rPr lang="ko-KR" altLang="en-US" b="1" dirty="0" err="1">
                <a:solidFill>
                  <a:srgbClr val="3333FF"/>
                </a:solidFill>
              </a:rPr>
              <a:t>안드로이드</a:t>
            </a:r>
            <a:r>
              <a:rPr lang="ko-KR" altLang="en-US" b="1" dirty="0">
                <a:solidFill>
                  <a:srgbClr val="3333FF"/>
                </a:solidFill>
              </a:rPr>
              <a:t> 에뮬레이터</a:t>
            </a:r>
            <a:r>
              <a:rPr lang="en-US" altLang="ko-KR" b="1" dirty="0">
                <a:solidFill>
                  <a:srgbClr val="3333FF"/>
                </a:solidFill>
              </a:rPr>
              <a:t>)</a:t>
            </a:r>
            <a:r>
              <a:rPr lang="ko-KR" altLang="en-US" b="1" dirty="0">
                <a:solidFill>
                  <a:srgbClr val="3333FF"/>
                </a:solidFill>
              </a:rPr>
              <a:t>을 이용할 것</a:t>
            </a:r>
            <a:r>
              <a:rPr lang="en-US" altLang="ko-KR" b="1" dirty="0">
                <a:solidFill>
                  <a:srgbClr val="3333FF"/>
                </a:solidFill>
              </a:rPr>
              <a:t>.</a:t>
            </a:r>
          </a:p>
          <a:p>
            <a:pPr lvl="1"/>
            <a:r>
              <a:rPr lang="ko-KR" altLang="en-US" dirty="0"/>
              <a:t>실제 </a:t>
            </a:r>
            <a:r>
              <a:rPr lang="ko-KR" altLang="en-US" dirty="0" err="1"/>
              <a:t>안드로이드</a:t>
            </a:r>
            <a:r>
              <a:rPr lang="ko-KR" altLang="en-US" dirty="0"/>
              <a:t> 기기에 설치하지 않을 것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11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971590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안드로이드</a:t>
            </a:r>
            <a:r>
              <a:rPr lang="ko-KR" altLang="en-US" dirty="0"/>
              <a:t> 악성 </a:t>
            </a:r>
            <a:r>
              <a:rPr lang="ko-KR" altLang="en-US" dirty="0" err="1"/>
              <a:t>앱</a:t>
            </a:r>
            <a:r>
              <a:rPr lang="ko-KR" altLang="en-US" dirty="0"/>
              <a:t> 분석 자동화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배포할 안드로이드 분석 자동화 프로그램의 사용 방법</a:t>
            </a:r>
            <a:endParaRPr lang="en-US" altLang="ko-KR"/>
          </a:p>
          <a:p>
            <a:pPr lvl="1"/>
            <a:r>
              <a:rPr lang="ko-KR" altLang="en-US"/>
              <a:t>가상머신에 </a:t>
            </a:r>
            <a:r>
              <a:rPr lang="en-US" altLang="ko-KR"/>
              <a:t>Ubuntu-16.04.4-desktop-amd64</a:t>
            </a:r>
            <a:r>
              <a:rPr lang="ko-KR" altLang="en-US"/>
              <a:t>를 설치</a:t>
            </a:r>
            <a:endParaRPr lang="en-US" altLang="ko-KR"/>
          </a:p>
          <a:p>
            <a:pPr lvl="1"/>
            <a:r>
              <a:rPr lang="en-US" altLang="ko-KR"/>
              <a:t>feature_extractor.zip </a:t>
            </a:r>
            <a:r>
              <a:rPr lang="ko-KR" altLang="en-US"/>
              <a:t>파일을 우분투 환경으로 복사</a:t>
            </a:r>
            <a:endParaRPr lang="en-US" altLang="ko-KR"/>
          </a:p>
          <a:p>
            <a:pPr lvl="1"/>
            <a:r>
              <a:rPr lang="ko-KR" altLang="en-US"/>
              <a:t>다음과 같은 명령어를 수행하여 필요한 파일 설치</a:t>
            </a:r>
            <a:endParaRPr lang="en-US" altLang="ko-KR"/>
          </a:p>
          <a:p>
            <a:pPr lvl="1"/>
            <a:endParaRPr lang="en-US" altLang="ko-KR"/>
          </a:p>
          <a:p>
            <a:pPr lvl="1"/>
            <a:endParaRPr lang="en-US" altLang="ko-KR"/>
          </a:p>
          <a:p>
            <a:pPr marL="457200" lvl="1" indent="0">
              <a:buNone/>
            </a:pPr>
            <a:endParaRPr lang="en-US" altLang="ko-KR"/>
          </a:p>
          <a:p>
            <a:pPr lvl="1"/>
            <a:r>
              <a:rPr lang="ko-KR" altLang="en-US"/>
              <a:t>만약</a:t>
            </a:r>
            <a:r>
              <a:rPr lang="en-US" altLang="ko-KR"/>
              <a:t>, setup.sh </a:t>
            </a:r>
            <a:r>
              <a:rPr lang="ko-KR" altLang="en-US"/>
              <a:t>파일이 제대로 실행되지 않을 경우 다음의 명령어를 직접 입</a:t>
            </a:r>
            <a:endParaRPr lang="en-US" altLang="ko-KR"/>
          </a:p>
          <a:p>
            <a:pPr lvl="2"/>
            <a:r>
              <a:rPr lang="en-US" altLang="ko-KR"/>
              <a:t>sudo apt-get install python-pip</a:t>
            </a:r>
          </a:p>
          <a:p>
            <a:pPr lvl="2"/>
            <a:r>
              <a:rPr lang="en-US" altLang="ko-KR"/>
              <a:t>sudo apt install openjdk-8-jre-headless</a:t>
            </a:r>
          </a:p>
          <a:p>
            <a:pPr lvl="2"/>
            <a:r>
              <a:rPr lang="en-US" altLang="ko-KR"/>
              <a:t>sudo pip install --upgrade pip==9.0.1</a:t>
            </a:r>
          </a:p>
          <a:p>
            <a:pPr lvl="2"/>
            <a:r>
              <a:rPr lang="en-US" altLang="ko-KR"/>
              <a:t>sudo pip install androguard==3.2</a:t>
            </a:r>
          </a:p>
          <a:p>
            <a:pPr lvl="1"/>
            <a:endParaRPr lang="en-US" altLang="ko-KR"/>
          </a:p>
          <a:p>
            <a:pPr lvl="1"/>
            <a:r>
              <a:rPr lang="ko-KR" altLang="en-US"/>
              <a:t>프로그램 실행</a:t>
            </a:r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12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375917"/>
            <a:ext cx="8496944" cy="90906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5517232"/>
            <a:ext cx="8496944" cy="936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1945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13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앱 빌드 과정</a:t>
            </a:r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pPr marL="457200" lvl="1" indent="0" latinLnBrk="0">
              <a:buNone/>
            </a:pPr>
            <a:endParaRPr lang="en-US" altLang="ko-KR" sz="1600"/>
          </a:p>
          <a:p>
            <a:pPr lvl="1" latinLnBrk="0"/>
            <a:r>
              <a:rPr lang="ko-KR" altLang="en-US" sz="1600"/>
              <a:t>개발자는 </a:t>
            </a:r>
            <a:r>
              <a:rPr lang="en-US" altLang="ko-KR" sz="1600"/>
              <a:t>Java</a:t>
            </a:r>
            <a:r>
              <a:rPr lang="ko-KR" altLang="en-US" sz="1600"/>
              <a:t>를 이용하여 앱을 빌드</a:t>
            </a:r>
            <a:endParaRPr lang="en-US" altLang="ko-KR" sz="1600"/>
          </a:p>
          <a:p>
            <a:pPr lvl="1" latinLnBrk="0"/>
            <a:r>
              <a:rPr lang="en-US" altLang="ko-KR" sz="1600"/>
              <a:t>Java source code</a:t>
            </a:r>
            <a:r>
              <a:rPr lang="ko-KR" altLang="en-US" sz="1600"/>
              <a:t>는 </a:t>
            </a:r>
            <a:r>
              <a:rPr lang="en-US" altLang="ko-KR" sz="1600"/>
              <a:t>Java compiler</a:t>
            </a:r>
            <a:r>
              <a:rPr lang="ko-KR" altLang="en-US" sz="1600"/>
              <a:t>에 의해 </a:t>
            </a:r>
            <a:r>
              <a:rPr lang="en-US" altLang="ko-KR" sz="1600"/>
              <a:t>.class </a:t>
            </a:r>
            <a:r>
              <a:rPr lang="ko-KR" altLang="en-US" sz="1600"/>
              <a:t>파일로 컴파일됨</a:t>
            </a:r>
            <a:endParaRPr lang="en-US" altLang="ko-KR" sz="1600"/>
          </a:p>
          <a:p>
            <a:pPr lvl="1" latinLnBrk="0"/>
            <a:r>
              <a:rPr lang="en-US" altLang="ko-KR" sz="1600"/>
              <a:t>.class </a:t>
            </a:r>
            <a:r>
              <a:rPr lang="ko-KR" altLang="en-US" sz="1600"/>
              <a:t>파일은 표준 </a:t>
            </a:r>
            <a:r>
              <a:rPr lang="en-US" altLang="ko-KR" sz="1600"/>
              <a:t>Java bytecode</a:t>
            </a:r>
            <a:r>
              <a:rPr lang="ko-KR" altLang="en-US" sz="1600"/>
              <a:t>를 포함</a:t>
            </a:r>
            <a:endParaRPr lang="en-US" altLang="ko-KR" sz="1600"/>
          </a:p>
          <a:p>
            <a:pPr lvl="1" latinLnBrk="0"/>
            <a:r>
              <a:rPr lang="en-US" altLang="ko-KR" sz="1600"/>
              <a:t>Java</a:t>
            </a:r>
            <a:r>
              <a:rPr lang="ko-KR" altLang="en-US" sz="1600"/>
              <a:t> </a:t>
            </a:r>
            <a:r>
              <a:rPr lang="en-US" altLang="ko-KR" sz="1600"/>
              <a:t>bytecode</a:t>
            </a:r>
            <a:r>
              <a:rPr lang="ko-KR" altLang="en-US" sz="1600"/>
              <a:t>는 </a:t>
            </a:r>
            <a:r>
              <a:rPr lang="en-US" altLang="ko-KR" sz="1600"/>
              <a:t>classes.dex</a:t>
            </a:r>
            <a:r>
              <a:rPr lang="ko-KR" altLang="en-US" sz="1600"/>
              <a:t>로 컴파일됨</a:t>
            </a:r>
            <a:endParaRPr lang="en-US" altLang="ko-KR" sz="1600"/>
          </a:p>
          <a:p>
            <a:pPr lvl="1" latinLnBrk="0"/>
            <a:r>
              <a:rPr lang="en-US" altLang="ko-KR" sz="1600"/>
              <a:t>classes.dex</a:t>
            </a:r>
            <a:r>
              <a:rPr lang="ko-KR" altLang="en-US" sz="1600"/>
              <a:t>는 모든 </a:t>
            </a:r>
            <a:r>
              <a:rPr lang="en-US" altLang="ko-KR" sz="1600"/>
              <a:t>Dalvik bytecode</a:t>
            </a:r>
            <a:r>
              <a:rPr lang="ko-KR" altLang="en-US" sz="1600"/>
              <a:t>와 </a:t>
            </a:r>
            <a:r>
              <a:rPr lang="en-US" altLang="ko-KR" sz="1600"/>
              <a:t>.jar file</a:t>
            </a:r>
            <a:r>
              <a:rPr lang="ko-KR" altLang="en-US" sz="1600"/>
              <a:t>을 포함</a:t>
            </a:r>
            <a:endParaRPr lang="en-US" altLang="ko-KR" sz="1600"/>
          </a:p>
          <a:p>
            <a:pPr lvl="1" latinLnBrk="0"/>
            <a:r>
              <a:rPr lang="ko-KR" altLang="en-US" sz="1600"/>
              <a:t>일반적인 경우</a:t>
            </a:r>
            <a:r>
              <a:rPr lang="en-US" altLang="ko-KR" sz="1600"/>
              <a:t> classes.dex </a:t>
            </a:r>
            <a:r>
              <a:rPr lang="ko-KR" altLang="en-US" sz="1600"/>
              <a:t>파일은 하나이지만 앱의 크기가 클 경우 여러 개의 </a:t>
            </a:r>
            <a:r>
              <a:rPr lang="en-US" altLang="ko-KR" sz="1600"/>
              <a:t>dex </a:t>
            </a:r>
            <a:r>
              <a:rPr lang="ko-KR" altLang="en-US" sz="1600"/>
              <a:t>파일로 분리됨</a:t>
            </a:r>
            <a:endParaRPr lang="en-US" altLang="ko-KR" sz="1600"/>
          </a:p>
          <a:p>
            <a:pPr lvl="1" latinLnBrk="0"/>
            <a:r>
              <a:rPr lang="ko-KR" altLang="en-US" sz="1600"/>
              <a:t>설치 시점에</a:t>
            </a:r>
            <a:r>
              <a:rPr lang="en-US" altLang="ko-KR" sz="1600"/>
              <a:t>, Android runtime</a:t>
            </a:r>
            <a:r>
              <a:rPr lang="ko-KR" altLang="en-US" sz="1600"/>
              <a:t>은 </a:t>
            </a:r>
            <a:r>
              <a:rPr lang="en-US" altLang="ko-KR" sz="1600"/>
              <a:t>dex2oat </a:t>
            </a:r>
            <a:r>
              <a:rPr lang="ko-KR" altLang="en-US" sz="1600"/>
              <a:t>도구를 이용하여 </a:t>
            </a:r>
            <a:r>
              <a:rPr lang="en-US" altLang="ko-KR" sz="1600"/>
              <a:t>classes.dex </a:t>
            </a:r>
            <a:r>
              <a:rPr lang="ko-KR" altLang="en-US" sz="1600"/>
              <a:t>파일을 컴파일</a:t>
            </a:r>
            <a:endParaRPr lang="en-US" altLang="ko-KR" sz="1600"/>
          </a:p>
          <a:p>
            <a:pPr lvl="2" latinLnBrk="0"/>
            <a:r>
              <a:rPr lang="ko-KR" altLang="en-US" sz="1400"/>
              <a:t>출력 결과는 실행 가능한 코드이며</a:t>
            </a:r>
            <a:r>
              <a:rPr lang="en-US" altLang="ko-KR" sz="1400"/>
              <a:t>, Dalvik bytecode</a:t>
            </a:r>
            <a:r>
              <a:rPr lang="ko-KR" altLang="en-US" sz="1400"/>
              <a:t>보다 성능이 뛰어남</a:t>
            </a:r>
            <a:endParaRPr lang="en-US" altLang="ko-KR" sz="1400"/>
          </a:p>
          <a:p>
            <a:pPr lvl="1" latinLnBrk="0"/>
            <a:r>
              <a:rPr lang="en-US" altLang="ko-KR" sz="1600"/>
              <a:t>.apk </a:t>
            </a:r>
            <a:r>
              <a:rPr lang="ko-KR" altLang="en-US" sz="1600"/>
              <a:t>파일은 </a:t>
            </a:r>
            <a:r>
              <a:rPr lang="en-US" altLang="ko-KR" sz="1600"/>
              <a:t>dex </a:t>
            </a:r>
            <a:r>
              <a:rPr lang="ko-KR" altLang="en-US" sz="1600"/>
              <a:t>파일과 </a:t>
            </a:r>
            <a:r>
              <a:rPr lang="en-US" altLang="ko-KR" sz="1600"/>
              <a:t>resource </a:t>
            </a:r>
            <a:r>
              <a:rPr lang="ko-KR" altLang="en-US" sz="1600"/>
              <a:t>파일을 포함</a:t>
            </a:r>
            <a:endParaRPr lang="en-US" altLang="ko-KR" sz="1600"/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F9E71C-81E4-4B26-A60A-DB135968B2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587" y="1340768"/>
            <a:ext cx="7362825" cy="18002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988246" y="3108218"/>
            <a:ext cx="516750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논문</a:t>
            </a:r>
            <a:r>
              <a:rPr lang="en-US" altLang="ko-KR" sz="1400"/>
              <a:t>): Who Changed You Obfuscator Identificaton for Android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4847159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14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제임스 아서 고슬링 </a:t>
            </a:r>
            <a:r>
              <a:rPr lang="en-US" altLang="ko-KR" kern="0"/>
              <a:t>(</a:t>
            </a:r>
            <a:r>
              <a:rPr lang="en-US" altLang="ko-KR" b="0"/>
              <a:t>James Arthur Gosling)</a:t>
            </a:r>
            <a:endParaRPr lang="en-US" altLang="ko-KR" kern="0"/>
          </a:p>
          <a:p>
            <a:pPr lvl="1"/>
            <a:r>
              <a:rPr lang="ko-KR" altLang="en-US" kern="0"/>
              <a:t>캐나다 출신의 소프트웨어 개발자</a:t>
            </a:r>
            <a:endParaRPr lang="en-US" altLang="ko-KR" kern="0"/>
          </a:p>
          <a:p>
            <a:pPr marL="0" indent="0">
              <a:buNone/>
            </a:pPr>
            <a:endParaRPr lang="en-US" altLang="ko-KR" kern="0"/>
          </a:p>
          <a:p>
            <a:r>
              <a:rPr lang="en-US" altLang="ko-KR" kern="0"/>
              <a:t>Java</a:t>
            </a:r>
          </a:p>
          <a:p>
            <a:pPr lvl="1"/>
            <a:r>
              <a:rPr lang="en-US" altLang="ko-KR" kern="0"/>
              <a:t>Write once, run anywhere.</a:t>
            </a:r>
          </a:p>
          <a:p>
            <a:pPr lvl="1"/>
            <a:r>
              <a:rPr lang="ko-KR" altLang="en-US" kern="0"/>
              <a:t>썬 마이크로시스템즈에서 자바</a:t>
            </a:r>
            <a:r>
              <a:rPr lang="en-US" altLang="ko-KR" kern="0"/>
              <a:t>(Java)</a:t>
            </a:r>
            <a:r>
              <a:rPr lang="ko-KR" altLang="en-US" kern="0"/>
              <a:t> 언어를 발표했는데 오라클</a:t>
            </a:r>
            <a:r>
              <a:rPr lang="en-US" altLang="ko-KR" kern="0"/>
              <a:t>(Oracle)</a:t>
            </a:r>
            <a:r>
              <a:rPr lang="ko-KR" altLang="en-US" kern="0"/>
              <a:t>이 썬 마이크로시스템즈를 인수함에 따라 현재는 오라클에서 </a:t>
            </a:r>
            <a:r>
              <a:rPr lang="en-US" altLang="ko-KR" kern="0"/>
              <a:t>documentation</a:t>
            </a:r>
            <a:r>
              <a:rPr lang="ko-KR" altLang="en-US" kern="0"/>
              <a:t>을 제공</a:t>
            </a:r>
            <a:r>
              <a:rPr lang="en-US" altLang="ko-KR" kern="0"/>
              <a:t>.</a:t>
            </a:r>
          </a:p>
          <a:p>
            <a:pPr lvl="1"/>
            <a:r>
              <a:rPr lang="ko-KR" altLang="en-US" kern="0"/>
              <a:t>① 이식성이 높은 언어</a:t>
            </a:r>
            <a:endParaRPr lang="en-US" altLang="ko-KR" kern="0"/>
          </a:p>
          <a:p>
            <a:pPr lvl="1"/>
            <a:r>
              <a:rPr lang="ko-KR" altLang="en-US" kern="0"/>
              <a:t>② 객체 지향 언어</a:t>
            </a:r>
            <a:endParaRPr lang="en-US" altLang="ko-KR" kern="0"/>
          </a:p>
          <a:p>
            <a:pPr lvl="1"/>
            <a:r>
              <a:rPr lang="ko-KR" altLang="en-US" kern="0"/>
              <a:t>③ 함수적 스타일 코딩을 지원 </a:t>
            </a:r>
            <a:r>
              <a:rPr lang="en-US" altLang="ko-KR" kern="0"/>
              <a:t>(ex. Lambda Expressions)</a:t>
            </a:r>
          </a:p>
          <a:p>
            <a:pPr lvl="1"/>
            <a:r>
              <a:rPr lang="ko-KR" altLang="en-US" kern="0"/>
              <a:t>④ 메모리를 자동으로 관리</a:t>
            </a:r>
            <a:endParaRPr lang="en-US" altLang="ko-KR" kern="0"/>
          </a:p>
          <a:p>
            <a:pPr lvl="1"/>
            <a:r>
              <a:rPr lang="ko-KR" altLang="en-US" kern="0"/>
              <a:t>⑤ 다양한 운영체제에서 실행되는 프로그램을 개발</a:t>
            </a:r>
            <a:endParaRPr lang="en-US" altLang="ko-KR" kern="0"/>
          </a:p>
          <a:p>
            <a:pPr lvl="1"/>
            <a:r>
              <a:rPr lang="ko-KR" altLang="en-US" kern="0"/>
              <a:t>⑥ 멀티 스레드</a:t>
            </a:r>
            <a:r>
              <a:rPr lang="en-US" altLang="ko-KR" kern="0"/>
              <a:t>(Multi-Thread)</a:t>
            </a:r>
            <a:r>
              <a:rPr lang="ko-KR" altLang="en-US" kern="0"/>
              <a:t>를 쉽게 구현</a:t>
            </a:r>
            <a:endParaRPr lang="en-US" altLang="ko-KR" kern="0"/>
          </a:p>
          <a:p>
            <a:pPr lvl="1"/>
            <a:r>
              <a:rPr lang="ko-KR" altLang="en-US" kern="0"/>
              <a:t>⑦ 동적 로딩</a:t>
            </a:r>
            <a:r>
              <a:rPr lang="en-US" altLang="ko-KR" kern="0"/>
              <a:t>(Dynamic Loading)</a:t>
            </a:r>
            <a:r>
              <a:rPr lang="ko-KR" altLang="en-US" kern="0"/>
              <a:t>을 지원</a:t>
            </a:r>
            <a:endParaRPr lang="en-US" altLang="ko-KR" kern="0"/>
          </a:p>
          <a:p>
            <a:pPr lvl="1"/>
            <a:r>
              <a:rPr lang="ko-KR" altLang="en-US" kern="0"/>
              <a:t>⑧ 막강한 오픈소스 라이브러리가 풍부</a:t>
            </a:r>
            <a:endParaRPr lang="en-US" altLang="ko-KR" kern="0"/>
          </a:p>
          <a:p>
            <a:pPr lvl="1"/>
            <a:endParaRPr lang="en-US" altLang="ko-KR" kern="0"/>
          </a:p>
          <a:p>
            <a:endParaRPr lang="en-US" altLang="ko-KR" kern="0"/>
          </a:p>
        </p:txBody>
      </p:sp>
      <p:sp>
        <p:nvSpPr>
          <p:cNvPr id="7" name="TextBox 6"/>
          <p:cNvSpPr txBox="1"/>
          <p:nvPr/>
        </p:nvSpPr>
        <p:spPr>
          <a:xfrm>
            <a:off x="251520" y="6289575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</a:t>
            </a:r>
            <a:r>
              <a:rPr lang="ko-KR" altLang="en-US" sz="1400"/>
              <a:t>이것이 자바다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360" y="4476865"/>
            <a:ext cx="1008112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6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15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자바 가상 기계</a:t>
            </a:r>
            <a:r>
              <a:rPr lang="en-US" altLang="ko-KR" kern="0"/>
              <a:t>(JVM)</a:t>
            </a:r>
          </a:p>
          <a:p>
            <a:pPr lvl="1"/>
            <a:r>
              <a:rPr lang="ko-KR" altLang="en-US" kern="0"/>
              <a:t>운영체제는 자바 프로그램을 바로 실행할 수 없는데</a:t>
            </a:r>
            <a:r>
              <a:rPr lang="en-US" altLang="ko-KR" kern="0"/>
              <a:t>, </a:t>
            </a:r>
            <a:r>
              <a:rPr lang="ko-KR" altLang="en-US" kern="0"/>
              <a:t>그 이유는 자바 프로그램은 완전한 기계어가 아닌</a:t>
            </a:r>
            <a:r>
              <a:rPr lang="en-US" altLang="ko-KR" kern="0"/>
              <a:t>, </a:t>
            </a:r>
            <a:r>
              <a:rPr lang="ko-KR" altLang="en-US" kern="0"/>
              <a:t>중간 단계의 바이트 코드이기 때문에 이것을 해석하고 실행할 수 있는 가상의 운영체제가 필요하다</a:t>
            </a:r>
            <a:r>
              <a:rPr lang="en-US" altLang="ko-KR" kern="0"/>
              <a:t>. </a:t>
            </a:r>
            <a:r>
              <a:rPr lang="ko-KR" altLang="en-US" kern="0"/>
              <a:t>이것이 자바 가상 기계</a:t>
            </a:r>
            <a:r>
              <a:rPr lang="en-US" altLang="ko-KR" kern="0"/>
              <a:t>(JVM: Java Virtual Machine)</a:t>
            </a:r>
            <a:r>
              <a:rPr lang="ko-KR" altLang="en-US" kern="0"/>
              <a:t>이다</a:t>
            </a:r>
            <a:r>
              <a:rPr lang="en-US" altLang="ko-KR" kern="0"/>
              <a:t>.</a:t>
            </a:r>
          </a:p>
          <a:p>
            <a:pPr marL="0" indent="0">
              <a:buNone/>
            </a:pPr>
            <a:endParaRPr lang="en-US" altLang="ko-KR" kern="0"/>
          </a:p>
          <a:p>
            <a:r>
              <a:rPr lang="ko-KR" altLang="en-US" kern="0"/>
              <a:t>클래스</a:t>
            </a:r>
            <a:endParaRPr lang="en-US" altLang="ko-KR" kern="0"/>
          </a:p>
          <a:p>
            <a:pPr lvl="1"/>
            <a:r>
              <a:rPr lang="ko-KR" altLang="en-US" kern="0"/>
              <a:t>클래스에는 객체가 가져야 할 구성 멤버가 선언된다</a:t>
            </a:r>
            <a:r>
              <a:rPr lang="en-US" altLang="ko-KR" kern="0"/>
              <a:t>. </a:t>
            </a:r>
            <a:r>
              <a:rPr lang="ko-KR" altLang="en-US" kern="0"/>
              <a:t>구성 멤버에는 필드</a:t>
            </a:r>
            <a:r>
              <a:rPr lang="en-US" altLang="ko-KR" kern="0"/>
              <a:t>(Field), </a:t>
            </a:r>
            <a:r>
              <a:rPr lang="ko-KR" altLang="en-US" kern="0"/>
              <a:t>생성자</a:t>
            </a:r>
            <a:r>
              <a:rPr lang="en-US" altLang="ko-KR" kern="0"/>
              <a:t>(Constructor), </a:t>
            </a:r>
            <a:r>
              <a:rPr lang="ko-KR" altLang="en-US" kern="0"/>
              <a:t>메소드</a:t>
            </a:r>
            <a:r>
              <a:rPr lang="en-US" altLang="ko-KR" kern="0"/>
              <a:t>(Method)</a:t>
            </a:r>
            <a:r>
              <a:rPr lang="ko-KR" altLang="en-US" kern="0"/>
              <a:t>가 있다</a:t>
            </a:r>
            <a:r>
              <a:rPr lang="en-US" altLang="ko-KR" kern="0"/>
              <a:t>.</a:t>
            </a:r>
          </a:p>
          <a:p>
            <a:pPr lvl="1"/>
            <a:endParaRPr lang="en-US" altLang="ko-KR" kern="0"/>
          </a:p>
          <a:p>
            <a:pPr lvl="1"/>
            <a:endParaRPr lang="en-US" altLang="ko-KR" kern="0"/>
          </a:p>
          <a:p>
            <a:endParaRPr lang="en-US" altLang="ko-KR" kern="0"/>
          </a:p>
        </p:txBody>
      </p:sp>
      <p:sp>
        <p:nvSpPr>
          <p:cNvPr id="7" name="TextBox 6"/>
          <p:cNvSpPr txBox="1"/>
          <p:nvPr/>
        </p:nvSpPr>
        <p:spPr>
          <a:xfrm>
            <a:off x="251520" y="6289575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</a:t>
            </a:r>
            <a:r>
              <a:rPr lang="ko-KR" altLang="en-US" sz="1400"/>
              <a:t>이것이 자바다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951820" y="3887271"/>
            <a:ext cx="3240360" cy="2531900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public class ClassName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// </a:t>
            </a:r>
            <a:r>
              <a:rPr lang="ko-KR" altLang="en-US"/>
              <a:t>필드</a:t>
            </a:r>
            <a:endParaRPr lang="en-US" altLang="ko-KR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int fieldName;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// </a:t>
            </a:r>
            <a:r>
              <a:rPr lang="ko-KR" altLang="en-US"/>
              <a:t>생성자</a:t>
            </a:r>
            <a:endParaRPr lang="en-US" altLang="ko-KR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ClassName() { 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        //</a:t>
            </a:r>
            <a:r>
              <a:rPr kumimoji="0" lang="en-US" altLang="ko-KR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ko-KR" altLang="en-US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메소드</a:t>
            </a:r>
            <a:endParaRPr kumimoji="0" lang="en-US" altLang="ko-KR" sz="1800" b="0" i="0" u="none" strike="noStrike" cap="none" normalizeH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aseline="0"/>
              <a:t>           void methodName()</a:t>
            </a:r>
            <a:r>
              <a:rPr lang="en-US" altLang="ko-KR"/>
              <a:t> { 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}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9190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16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r>
              <a:rPr lang="ko-KR" altLang="en-US" kern="0"/>
              <a:t>필드</a:t>
            </a:r>
            <a:endParaRPr lang="en-US" altLang="ko-KR" kern="0"/>
          </a:p>
          <a:p>
            <a:pPr lvl="1"/>
            <a:r>
              <a:rPr lang="ko-KR" altLang="en-US" kern="0"/>
              <a:t>객체의 고유 데이터</a:t>
            </a:r>
            <a:r>
              <a:rPr lang="en-US" altLang="ko-KR" kern="0"/>
              <a:t>, </a:t>
            </a:r>
            <a:r>
              <a:rPr lang="ko-KR" altLang="en-US" kern="0"/>
              <a:t>부품 객체</a:t>
            </a:r>
            <a:r>
              <a:rPr lang="en-US" altLang="ko-KR" kern="0"/>
              <a:t>, </a:t>
            </a:r>
            <a:r>
              <a:rPr lang="ko-KR" altLang="en-US" kern="0"/>
              <a:t>상태 정보를 저장하는 곳</a:t>
            </a:r>
            <a:endParaRPr lang="en-US" altLang="ko-KR" kern="0"/>
          </a:p>
          <a:p>
            <a:r>
              <a:rPr lang="ko-KR" altLang="en-US" kern="0"/>
              <a:t>생성자</a:t>
            </a:r>
            <a:endParaRPr lang="en-US" altLang="ko-KR" kern="0"/>
          </a:p>
          <a:p>
            <a:pPr lvl="1"/>
            <a:r>
              <a:rPr lang="en-US" altLang="ko-KR" kern="0"/>
              <a:t>new </a:t>
            </a:r>
            <a:r>
              <a:rPr lang="ko-KR" altLang="en-US" kern="0"/>
              <a:t>연산자로 호출되는 특별한 중괄호 </a:t>
            </a:r>
            <a:r>
              <a:rPr lang="en-US" altLang="ko-KR" kern="0"/>
              <a:t>{ } </a:t>
            </a:r>
            <a:r>
              <a:rPr lang="ko-KR" altLang="en-US" kern="0"/>
              <a:t>블록</a:t>
            </a:r>
            <a:endParaRPr lang="en-US" altLang="ko-KR" kern="0"/>
          </a:p>
          <a:p>
            <a:pPr lvl="1"/>
            <a:r>
              <a:rPr lang="ko-KR" altLang="en-US" kern="0"/>
              <a:t>객체 생성 시 초기화를 담당</a:t>
            </a:r>
            <a:endParaRPr lang="en-US" altLang="ko-KR" kern="0"/>
          </a:p>
          <a:p>
            <a:r>
              <a:rPr lang="ko-KR" altLang="en-US" kern="0"/>
              <a:t>메소드</a:t>
            </a:r>
            <a:endParaRPr lang="en-US" altLang="ko-KR" kern="0"/>
          </a:p>
          <a:p>
            <a:pPr lvl="1"/>
            <a:r>
              <a:rPr lang="ko-KR" altLang="en-US" kern="0"/>
              <a:t>객체의 동작에 해당하는 중괄호 </a:t>
            </a:r>
            <a:r>
              <a:rPr lang="en-US" altLang="ko-KR" kern="0"/>
              <a:t>{ } </a:t>
            </a:r>
            <a:r>
              <a:rPr lang="ko-KR" altLang="en-US" kern="0"/>
              <a:t>블록</a:t>
            </a:r>
            <a:endParaRPr lang="en-US" altLang="ko-KR" kern="0"/>
          </a:p>
          <a:p>
            <a:pPr lvl="1"/>
            <a:endParaRPr lang="en-US" altLang="ko-KR" kern="0"/>
          </a:p>
          <a:p>
            <a:pPr lvl="1"/>
            <a:endParaRPr lang="en-US" altLang="ko-KR" kern="0"/>
          </a:p>
          <a:p>
            <a:pPr lvl="1"/>
            <a:endParaRPr lang="en-US" altLang="ko-KR" kern="0"/>
          </a:p>
          <a:p>
            <a:endParaRPr lang="en-US" altLang="ko-KR" kern="0"/>
          </a:p>
        </p:txBody>
      </p:sp>
      <p:sp>
        <p:nvSpPr>
          <p:cNvPr id="7" name="TextBox 6"/>
          <p:cNvSpPr txBox="1"/>
          <p:nvPr/>
        </p:nvSpPr>
        <p:spPr>
          <a:xfrm>
            <a:off x="251520" y="6289575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</a:t>
            </a:r>
            <a:r>
              <a:rPr lang="ko-KR" altLang="en-US" sz="1400"/>
              <a:t>이것이 자바다</a:t>
            </a:r>
          </a:p>
        </p:txBody>
      </p:sp>
      <p:sp>
        <p:nvSpPr>
          <p:cNvPr id="3" name="모서리가 둥근 직사각형 2"/>
          <p:cNvSpPr/>
          <p:nvPr/>
        </p:nvSpPr>
        <p:spPr bwMode="auto">
          <a:xfrm>
            <a:off x="2951820" y="990737"/>
            <a:ext cx="3240360" cy="2531900"/>
          </a:xfrm>
          <a:prstGeom prst="roundRect">
            <a:avLst/>
          </a:prstGeom>
          <a:noFill/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public class ClassName {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// </a:t>
            </a:r>
            <a:r>
              <a:rPr lang="ko-KR" altLang="en-US"/>
              <a:t>필드</a:t>
            </a:r>
            <a:endParaRPr lang="en-US" altLang="ko-KR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int fieldName;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// </a:t>
            </a:r>
            <a:r>
              <a:rPr lang="ko-KR" altLang="en-US"/>
              <a:t>생성자</a:t>
            </a:r>
            <a:endParaRPr lang="en-US" altLang="ko-KR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           ClassName() { 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          //</a:t>
            </a:r>
            <a:r>
              <a:rPr kumimoji="0" lang="en-US" altLang="ko-KR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  <a:r>
              <a:rPr kumimoji="0" lang="ko-KR" altLang="en-US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메소드</a:t>
            </a:r>
            <a:endParaRPr kumimoji="0" lang="en-US" altLang="ko-KR" sz="1800" b="0" i="0" u="none" strike="noStrike" cap="none" normalizeH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baseline="0"/>
              <a:t>           void methodName()</a:t>
            </a:r>
            <a:r>
              <a:rPr lang="en-US" altLang="ko-KR"/>
              <a:t> { }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}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5624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17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메소드 오버로딩</a:t>
            </a:r>
            <a:r>
              <a:rPr lang="en-US" altLang="ko-KR" kern="0"/>
              <a:t>(Method Overloading)</a:t>
            </a:r>
          </a:p>
          <a:p>
            <a:pPr lvl="1"/>
            <a:r>
              <a:rPr lang="ko-KR" altLang="en-US" kern="0"/>
              <a:t>파라미터의 타입</a:t>
            </a:r>
            <a:r>
              <a:rPr lang="en-US" altLang="ko-KR" kern="0"/>
              <a:t>, </a:t>
            </a:r>
            <a:r>
              <a:rPr lang="ko-KR" altLang="en-US" kern="0"/>
              <a:t>개수</a:t>
            </a:r>
            <a:r>
              <a:rPr lang="en-US" altLang="ko-KR" kern="0"/>
              <a:t>, </a:t>
            </a:r>
            <a:r>
              <a:rPr lang="ko-KR" altLang="en-US" kern="0"/>
              <a:t>순서 중 하나라도 다르면 메소드 이름이 동일하더라도 다른 메소드로 인식</a:t>
            </a:r>
            <a:endParaRPr lang="en-US" altLang="ko-KR" kern="0"/>
          </a:p>
          <a:p>
            <a:endParaRPr lang="en-US" altLang="ko-KR" kern="0"/>
          </a:p>
          <a:p>
            <a:pPr lvl="1"/>
            <a:endParaRPr lang="en-US" altLang="ko-KR" kern="0"/>
          </a:p>
          <a:p>
            <a:pPr lvl="1"/>
            <a:endParaRPr lang="en-US" altLang="ko-KR" kern="0"/>
          </a:p>
          <a:p>
            <a:endParaRPr lang="en-US" altLang="ko-KR" kern="0"/>
          </a:p>
        </p:txBody>
      </p:sp>
      <p:grpSp>
        <p:nvGrpSpPr>
          <p:cNvPr id="23" name="그룹 22"/>
          <p:cNvGrpSpPr/>
          <p:nvPr/>
        </p:nvGrpSpPr>
        <p:grpSpPr>
          <a:xfrm>
            <a:off x="77585" y="2057067"/>
            <a:ext cx="4710439" cy="4324261"/>
            <a:chOff x="123518" y="1280592"/>
            <a:chExt cx="4710439" cy="4324261"/>
          </a:xfrm>
        </p:grpSpPr>
        <p:sp>
          <p:nvSpPr>
            <p:cNvPr id="24" name="Rectangle 2"/>
            <p:cNvSpPr>
              <a:spLocks noChangeArrowheads="1"/>
            </p:cNvSpPr>
            <p:nvPr/>
          </p:nvSpPr>
          <p:spPr bwMode="auto">
            <a:xfrm>
              <a:off x="123518" y="1280592"/>
              <a:ext cx="4710439" cy="4324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class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Java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</a:t>
              </a:r>
              <a:r>
                <a:rPr kumimoji="0" lang="en-US" altLang="ko-KR" sz="1100" b="0" i="0" u="none" strike="noStrike" cap="none" normalizeH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stringFromJava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hello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"Hello from Java"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hello;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 calculateDec(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int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a)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char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int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sum=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0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for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(i=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1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 i&lt;=a; i++)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sum += i;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output = String.</a:t>
              </a:r>
              <a:r>
                <a:rPr kumimoji="0" lang="ko-KR" altLang="ko-K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format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"add from 1 to 20: %d"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, sum);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output;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 calculateDec2(</a:t>
              </a:r>
              <a:r>
                <a:rPr lang="en-US" altLang="ko-KR" sz="1100" b="1">
                  <a:solidFill>
                    <a:srgbClr val="000080"/>
                  </a:solidFill>
                  <a:latin typeface="굴림체" panose="020B0609000101010101" pitchFamily="49" charset="-127"/>
                  <a:ea typeface="굴림체" panose="020B0609000101010101" pitchFamily="49" charset="-127"/>
                </a:rPr>
                <a:t>double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b)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"?"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if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(b==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0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"zero"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else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"nonzero"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output2;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endParaRPr kumimoji="0" lang="ko-KR" altLang="ko-K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25" name="직사각형 24"/>
            <p:cNvSpPr/>
            <p:nvPr/>
          </p:nvSpPr>
          <p:spPr bwMode="auto">
            <a:xfrm>
              <a:off x="1087054" y="1308892"/>
              <a:ext cx="288032" cy="21748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6" name="직사각형 25"/>
            <p:cNvSpPr/>
            <p:nvPr/>
          </p:nvSpPr>
          <p:spPr bwMode="auto">
            <a:xfrm>
              <a:off x="1446906" y="1496616"/>
              <a:ext cx="1180878" cy="21319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7" name="직사각형 26"/>
            <p:cNvSpPr/>
            <p:nvPr/>
          </p:nvSpPr>
          <p:spPr bwMode="auto">
            <a:xfrm>
              <a:off x="1446906" y="2177472"/>
              <a:ext cx="1324894" cy="2088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28" name="직사각형 27"/>
            <p:cNvSpPr/>
            <p:nvPr/>
          </p:nvSpPr>
          <p:spPr bwMode="auto">
            <a:xfrm>
              <a:off x="1446906" y="3872880"/>
              <a:ext cx="1612926" cy="149045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29" name="오른쪽 화살표 28"/>
          <p:cNvSpPr/>
          <p:nvPr/>
        </p:nvSpPr>
        <p:spPr bwMode="auto">
          <a:xfrm>
            <a:off x="3400118" y="2129075"/>
            <a:ext cx="863352" cy="36004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pSp>
        <p:nvGrpSpPr>
          <p:cNvPr id="30" name="그룹 29"/>
          <p:cNvGrpSpPr/>
          <p:nvPr/>
        </p:nvGrpSpPr>
        <p:grpSpPr>
          <a:xfrm>
            <a:off x="4484971" y="1993109"/>
            <a:ext cx="4479517" cy="4324261"/>
            <a:chOff x="4484971" y="1348818"/>
            <a:chExt cx="4479517" cy="4324261"/>
          </a:xfrm>
        </p:grpSpPr>
        <p:sp>
          <p:nvSpPr>
            <p:cNvPr id="31" name="Rectangle 3"/>
            <p:cNvSpPr>
              <a:spLocks noChangeArrowheads="1"/>
            </p:cNvSpPr>
            <p:nvPr/>
          </p:nvSpPr>
          <p:spPr bwMode="auto">
            <a:xfrm>
              <a:off x="4484971" y="1348818"/>
              <a:ext cx="4479517" cy="432426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class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Java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 Java()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hello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"Hello from Java"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hello;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 Java(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int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a)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char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int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sum=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0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for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(i=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1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 i&lt;=a; i++)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sum += i;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output = String.</a:t>
              </a:r>
              <a:r>
                <a:rPr kumimoji="0" lang="ko-KR" altLang="ko-KR" sz="1100" b="0" i="1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format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"add from 1 to 20: %d"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, sum);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output;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public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String Java(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double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b)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String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"?"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if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(b==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FF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0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)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"zero"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else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{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    output2 =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8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"nonzero"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}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    </a:t>
              </a:r>
              <a:r>
                <a:rPr kumimoji="0" lang="ko-KR" altLang="ko-KR" sz="1100" b="1" i="0" u="none" strike="noStrike" cap="none" normalizeH="0" baseline="0">
                  <a:ln>
                    <a:noFill/>
                  </a:ln>
                  <a:solidFill>
                    <a:srgbClr val="00008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return </a:t>
              </a: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output2;</a:t>
              </a:r>
              <a:b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</a:br>
              <a:r>
                <a:rPr kumimoji="0" lang="ko-KR" altLang="ko-KR" sz="11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굴림체" panose="020B0609000101010101" pitchFamily="49" charset="-127"/>
                  <a:ea typeface="굴림체" panose="020B0609000101010101" pitchFamily="49" charset="-127"/>
                </a:rPr>
                <a:t>    }</a:t>
              </a:r>
              <a:endParaRPr kumimoji="0" lang="ko-KR" altLang="ko-KR" sz="2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2" name="직사각형 31"/>
            <p:cNvSpPr/>
            <p:nvPr/>
          </p:nvSpPr>
          <p:spPr bwMode="auto">
            <a:xfrm>
              <a:off x="5456724" y="1376043"/>
              <a:ext cx="288032" cy="217482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3" name="직사각형 32"/>
            <p:cNvSpPr/>
            <p:nvPr/>
          </p:nvSpPr>
          <p:spPr bwMode="auto">
            <a:xfrm>
              <a:off x="5822240" y="1556063"/>
              <a:ext cx="436855" cy="202153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4" name="직사각형 33"/>
            <p:cNvSpPr/>
            <p:nvPr/>
          </p:nvSpPr>
          <p:spPr bwMode="auto">
            <a:xfrm>
              <a:off x="5802645" y="2237649"/>
              <a:ext cx="785579" cy="208851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35" name="직사각형 34"/>
            <p:cNvSpPr/>
            <p:nvPr/>
          </p:nvSpPr>
          <p:spPr bwMode="auto">
            <a:xfrm>
              <a:off x="5802645" y="3903151"/>
              <a:ext cx="1001603" cy="178949"/>
            </a:xfrm>
            <a:prstGeom prst="rect">
              <a:avLst/>
            </a:prstGeom>
            <a:noFill/>
            <a:ln w="95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251520" y="6289575"/>
            <a:ext cx="2103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</a:t>
            </a:r>
            <a:r>
              <a:rPr lang="ko-KR" altLang="en-US" sz="1400"/>
              <a:t>이것이 자바다</a:t>
            </a:r>
          </a:p>
        </p:txBody>
      </p:sp>
    </p:spTree>
    <p:extLst>
      <p:ext uri="{BB962C8B-B14F-4D97-AF65-F5344CB8AC3E}">
        <p14:creationId xmlns:p14="http://schemas.microsoft.com/office/powerpoint/2010/main" val="3858657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18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리플렉션</a:t>
            </a:r>
            <a:r>
              <a:rPr lang="en-US" altLang="ko-KR" kern="0"/>
              <a:t>(Reflection)</a:t>
            </a:r>
          </a:p>
          <a:p>
            <a:pPr lvl="1"/>
            <a:r>
              <a:rPr lang="ko-KR" altLang="en-US" kern="0"/>
              <a:t>리플렉션은 자바 코드가 필드</a:t>
            </a:r>
            <a:r>
              <a:rPr lang="en-US" altLang="ko-KR" kern="0"/>
              <a:t>, </a:t>
            </a:r>
            <a:r>
              <a:rPr lang="ko-KR" altLang="en-US" kern="0"/>
              <a:t>메소드</a:t>
            </a:r>
            <a:r>
              <a:rPr lang="en-US" altLang="ko-KR" kern="0"/>
              <a:t>, </a:t>
            </a:r>
            <a:r>
              <a:rPr lang="ko-KR" altLang="en-US" kern="0"/>
              <a:t>로드하는 클래스의 생성자에 대한 정보를 찾고</a:t>
            </a:r>
            <a:r>
              <a:rPr lang="en-US" altLang="ko-KR" kern="0"/>
              <a:t> </a:t>
            </a:r>
            <a:r>
              <a:rPr lang="ko-KR" altLang="en-US" kern="0"/>
              <a:t>이용하기 위한 것</a:t>
            </a:r>
            <a:r>
              <a:rPr lang="en-US" altLang="ko-KR" kern="0"/>
              <a:t>. </a:t>
            </a:r>
          </a:p>
          <a:p>
            <a:pPr lvl="1"/>
            <a:endParaRPr lang="en-US" altLang="ko-KR" kern="0"/>
          </a:p>
          <a:p>
            <a:pPr lvl="1"/>
            <a:endParaRPr lang="en-US" altLang="ko-KR" kern="0"/>
          </a:p>
          <a:p>
            <a:endParaRPr lang="en-US" altLang="ko-KR" kern="0"/>
          </a:p>
        </p:txBody>
      </p:sp>
      <p:sp>
        <p:nvSpPr>
          <p:cNvPr id="7" name="TextBox 6"/>
          <p:cNvSpPr txBox="1"/>
          <p:nvPr/>
        </p:nvSpPr>
        <p:spPr>
          <a:xfrm>
            <a:off x="4615382" y="6474023"/>
            <a:ext cx="18288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논문</a:t>
            </a:r>
            <a:r>
              <a:rPr lang="en-US" altLang="ko-KR" sz="1400"/>
              <a:t>): DroidRA</a:t>
            </a:r>
            <a:endParaRPr lang="ko-KR" altLang="en-US" sz="140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340768"/>
            <a:ext cx="7775774" cy="5198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85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25" y="1371811"/>
            <a:ext cx="8845550" cy="4817665"/>
          </a:xfr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19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 bwMode="auto">
          <a:xfrm>
            <a:off x="2843262" y="5325380"/>
            <a:ext cx="1440160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Binder driver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직사각형 7"/>
          <p:cNvSpPr/>
          <p:nvPr/>
        </p:nvSpPr>
        <p:spPr bwMode="auto">
          <a:xfrm>
            <a:off x="4581293" y="6237312"/>
            <a:ext cx="3733800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기기의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led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를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on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시키는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device</a:t>
            </a:r>
            <a:r>
              <a:rPr kumimoji="0" lang="en-US" altLang="ko-KR" sz="1800" b="0" i="0" u="none" strike="noStrike" cap="none" normalizeH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driver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1331640" y="1371811"/>
            <a:ext cx="1296144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app process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직사각형 9"/>
          <p:cNvSpPr/>
          <p:nvPr/>
        </p:nvSpPr>
        <p:spPr bwMode="auto">
          <a:xfrm>
            <a:off x="4572000" y="2877108"/>
            <a:ext cx="1610072" cy="288032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/>
              <a:t>service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 process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</a:t>
            </a:r>
            <a:r>
              <a:rPr lang="en-US" altLang="ko-KR" kern="0"/>
              <a:t>OS</a:t>
            </a:r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</p:txBody>
      </p:sp>
      <p:sp>
        <p:nvSpPr>
          <p:cNvPr id="14" name="TextBox 13"/>
          <p:cNvSpPr txBox="1"/>
          <p:nvPr/>
        </p:nvSpPr>
        <p:spPr>
          <a:xfrm>
            <a:off x="234417" y="6165304"/>
            <a:ext cx="29562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강의</a:t>
            </a:r>
            <a:r>
              <a:rPr lang="en-US" altLang="ko-KR" sz="1400"/>
              <a:t>): </a:t>
            </a:r>
            <a:r>
              <a:rPr lang="ko-KR" altLang="en-US" sz="1400"/>
              <a:t>아임구루 김정인대표님</a:t>
            </a:r>
          </a:p>
        </p:txBody>
      </p:sp>
    </p:spTree>
    <p:extLst>
      <p:ext uri="{BB962C8B-B14F-4D97-AF65-F5344CB8AC3E}">
        <p14:creationId xmlns:p14="http://schemas.microsoft.com/office/powerpoint/2010/main" val="30367227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297C49-6F98-44E4-B0C4-5F0DCF2F6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및 실습 </a:t>
            </a:r>
            <a:r>
              <a:rPr lang="en-US" altLang="ko-KR" dirty="0"/>
              <a:t>– VM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2F79E6D-4361-44F8-85B2-AC99D61AA5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dirty="0"/>
              <a:t>SEED</a:t>
            </a:r>
            <a:r>
              <a:rPr lang="ko-KR" altLang="en-US" sz="2400" dirty="0"/>
              <a:t> </a:t>
            </a:r>
            <a:r>
              <a:rPr lang="en-US" altLang="ko-KR" sz="2400" dirty="0"/>
              <a:t>Labs </a:t>
            </a:r>
            <a:r>
              <a:rPr lang="en-US" altLang="ko-KR" sz="1800" dirty="0"/>
              <a:t>(</a:t>
            </a:r>
            <a:r>
              <a:rPr lang="en-US" altLang="ko-KR" sz="1800" dirty="0">
                <a:hlinkClick r:id="rId2"/>
              </a:rPr>
              <a:t>http://www.cis.syr.edu/~wedu/seed/</a:t>
            </a:r>
            <a:r>
              <a:rPr lang="en-US" altLang="ko-KR" sz="1800" dirty="0"/>
              <a:t>)</a:t>
            </a:r>
          </a:p>
          <a:p>
            <a:pPr lvl="1"/>
            <a:r>
              <a:rPr lang="en-US" altLang="ko-KR" sz="2000" dirty="0"/>
              <a:t>SEEDUbuntu-16.04 </a:t>
            </a:r>
            <a:r>
              <a:rPr lang="ko-KR" altLang="en-US" sz="2000" dirty="0"/>
              <a:t>수정본에서 진행</a:t>
            </a:r>
            <a:endParaRPr lang="en-US" altLang="ko-KR" sz="2000" dirty="0"/>
          </a:p>
          <a:p>
            <a:pPr lvl="1"/>
            <a:endParaRPr lang="en-US" altLang="ko-KR" sz="2000" dirty="0"/>
          </a:p>
          <a:p>
            <a:pPr>
              <a:buFont typeface="Wingdings" panose="05000000000000000000" pitchFamily="2" charset="2"/>
              <a:buChar char="v"/>
            </a:pPr>
            <a:r>
              <a:rPr lang="en-US" altLang="ko-KR" sz="2200" dirty="0"/>
              <a:t>Setup</a:t>
            </a:r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en-US" altLang="ko-KR" sz="2000" dirty="0"/>
              <a:t>VM </a:t>
            </a:r>
            <a:r>
              <a:rPr lang="ko-KR" altLang="en-US" sz="2000" dirty="0"/>
              <a:t>다운로드 </a:t>
            </a:r>
            <a:r>
              <a:rPr lang="en-US" altLang="ko-KR" sz="2000" dirty="0"/>
              <a:t>: </a:t>
            </a:r>
            <a:r>
              <a:rPr lang="ko-KR" altLang="en-US" sz="2000" dirty="0"/>
              <a:t>연구실 홈페이지에 링크 게재</a:t>
            </a:r>
            <a:endParaRPr lang="en-US" altLang="ko-KR" sz="2000" dirty="0"/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ko-KR" altLang="en-US" sz="2000" dirty="0"/>
              <a:t>다운로드 받은 파일의 압축 해제</a:t>
            </a:r>
            <a:endParaRPr lang="en-US" altLang="ko-KR" sz="2000" dirty="0"/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en-US" altLang="ko-KR" sz="2000" dirty="0"/>
              <a:t>“VirtualBox” </a:t>
            </a:r>
            <a:r>
              <a:rPr lang="ko-KR" altLang="en-US" sz="2000" dirty="0"/>
              <a:t>설치 및 실행</a:t>
            </a:r>
            <a:endParaRPr lang="en-US" altLang="ko-KR" sz="2000" dirty="0"/>
          </a:p>
          <a:p>
            <a:pPr marL="914400" lvl="1" indent="-457200">
              <a:buSzPct val="80000"/>
              <a:buFont typeface="+mj-lt"/>
              <a:buAutoNum type="arabicPeriod"/>
            </a:pPr>
            <a:r>
              <a:rPr lang="en-US" altLang="ko-KR" sz="2000" dirty="0"/>
              <a:t>“</a:t>
            </a:r>
            <a:r>
              <a:rPr lang="ko-KR" altLang="en-US" sz="2000" dirty="0"/>
              <a:t>가져오기</a:t>
            </a:r>
            <a:r>
              <a:rPr lang="en-US" altLang="ko-KR" sz="2000" dirty="0"/>
              <a:t>”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A4E844-3053-4050-BD11-9191F0777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</a:t>
            </a:fld>
            <a:endParaRPr lang="en-US" altLang="ko-KR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A6E6F69-1918-4978-A65E-DF398F6569E0}"/>
              </a:ext>
            </a:extLst>
          </p:cNvPr>
          <p:cNvGrpSpPr/>
          <p:nvPr/>
        </p:nvGrpSpPr>
        <p:grpSpPr>
          <a:xfrm>
            <a:off x="1676933" y="4023460"/>
            <a:ext cx="5790133" cy="2717908"/>
            <a:chOff x="539552" y="3695948"/>
            <a:chExt cx="5790133" cy="2717908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BB77B42C-0F15-4645-A4E4-F539291D5A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717" b="47590"/>
            <a:stretch/>
          </p:blipFill>
          <p:spPr>
            <a:xfrm>
              <a:off x="539552" y="3695948"/>
              <a:ext cx="5790133" cy="2717908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B5B5B2F4-4E91-4C20-A98A-6AB78F97132A}"/>
                </a:ext>
              </a:extLst>
            </p:cNvPr>
            <p:cNvSpPr/>
            <p:nvPr/>
          </p:nvSpPr>
          <p:spPr bwMode="auto">
            <a:xfrm>
              <a:off x="3851564" y="4156364"/>
              <a:ext cx="535709" cy="452581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2908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/>
              <a:t>안드로이드 </a:t>
            </a:r>
            <a:r>
              <a:rPr lang="en-US" altLang="ko-KR"/>
              <a:t>4</a:t>
            </a:r>
            <a:r>
              <a:rPr lang="ko-KR" altLang="en-US"/>
              <a:t>대 컴포넌트</a:t>
            </a:r>
            <a:endParaRPr lang="en-US" altLang="ko-KR"/>
          </a:p>
          <a:p>
            <a:pPr lvl="1"/>
            <a:r>
              <a:rPr lang="en-US" altLang="ko-KR"/>
              <a:t>1. </a:t>
            </a:r>
            <a:r>
              <a:rPr lang="ko-KR" altLang="en-US"/>
              <a:t>액티비티 </a:t>
            </a:r>
            <a:r>
              <a:rPr lang="en-US" altLang="ko-KR"/>
              <a:t>(Activity)</a:t>
            </a:r>
          </a:p>
          <a:p>
            <a:pPr lvl="2"/>
            <a:r>
              <a:rPr lang="ko-KR" altLang="en-US"/>
              <a:t>하나의 화면을 하나의 액티비티로 생각</a:t>
            </a:r>
            <a:endParaRPr lang="en-US" altLang="ko-KR"/>
          </a:p>
          <a:p>
            <a:pPr lvl="2"/>
            <a:r>
              <a:rPr lang="ko-KR" altLang="en-US"/>
              <a:t>앱을 구성하는 화면을 액티비티로 구현하고 각각의 화면간에 이동하는 과정은 각각의 액티비티를 필요에 따라 열거나 닫거나 하는 과정</a:t>
            </a:r>
            <a:endParaRPr lang="en-US" altLang="ko-KR"/>
          </a:p>
          <a:p>
            <a:pPr lvl="1"/>
            <a:r>
              <a:rPr lang="en-US" altLang="ko-KR"/>
              <a:t>2. </a:t>
            </a:r>
            <a:r>
              <a:rPr lang="ko-KR" altLang="en-US"/>
              <a:t>서비스 </a:t>
            </a:r>
            <a:r>
              <a:rPr lang="en-US" altLang="ko-KR"/>
              <a:t>(Service)</a:t>
            </a:r>
          </a:p>
          <a:p>
            <a:pPr lvl="2"/>
            <a:r>
              <a:rPr lang="ko-KR" altLang="en-US"/>
              <a:t>백그라운드에서 실행되는 프로세스</a:t>
            </a:r>
            <a:endParaRPr lang="en-US" altLang="ko-KR"/>
          </a:p>
          <a:p>
            <a:pPr lvl="1"/>
            <a:r>
              <a:rPr lang="en-US" altLang="ko-KR"/>
              <a:t>3. </a:t>
            </a:r>
            <a:r>
              <a:rPr lang="ko-KR" altLang="en-US"/>
              <a:t>브로드캐스트 수신자</a:t>
            </a:r>
            <a:r>
              <a:rPr lang="en-US" altLang="ko-KR"/>
              <a:t>(Broadcast Receiver)</a:t>
            </a:r>
          </a:p>
          <a:p>
            <a:pPr lvl="2"/>
            <a:r>
              <a:rPr lang="ko-KR" altLang="en-US"/>
              <a:t>브로드캐스팅은 메시지를 여러 객체에서 전달하는 방법을 의미</a:t>
            </a:r>
            <a:endParaRPr lang="en-US" altLang="ko-KR"/>
          </a:p>
          <a:p>
            <a:pPr lvl="2"/>
            <a:r>
              <a:rPr lang="ko-KR" altLang="en-US"/>
              <a:t>전달된 브로드캐스팅 메시지는 브로드캐스트 수신자라는 앱 구성 요소를 이용해서 받을 수 있음</a:t>
            </a:r>
            <a:endParaRPr lang="en-US" altLang="ko-KR"/>
          </a:p>
          <a:p>
            <a:pPr lvl="1"/>
            <a:r>
              <a:rPr lang="en-US" altLang="ko-KR"/>
              <a:t>4. </a:t>
            </a:r>
            <a:r>
              <a:rPr lang="ko-KR" altLang="en-US"/>
              <a:t>콘텐츠 제공자 </a:t>
            </a:r>
            <a:r>
              <a:rPr lang="en-US" altLang="ko-KR"/>
              <a:t>(Content Provider)</a:t>
            </a:r>
          </a:p>
          <a:p>
            <a:pPr lvl="2"/>
            <a:r>
              <a:rPr lang="ko-KR" altLang="en-US"/>
              <a:t>콘텐츠 제공자는 한 프로세스의 데이터에 다른 프로세스에서 실행 중인 코드를 연결하는 표준 인터페이스</a:t>
            </a:r>
            <a:endParaRPr lang="en-US" altLang="ko-KR"/>
          </a:p>
          <a:p>
            <a:pPr lvl="2"/>
            <a:r>
              <a:rPr lang="ko-KR" altLang="en-US"/>
              <a:t>안드로이드 시스템에서 앱은 콘텐츠 제공자를 통해 제공하고자 설정한 공유 범위 내에서 네트워크</a:t>
            </a:r>
            <a:r>
              <a:rPr lang="en-US" altLang="ko-KR"/>
              <a:t>, </a:t>
            </a:r>
            <a:r>
              <a:rPr lang="ko-KR" altLang="en-US"/>
              <a:t>데이터베이스</a:t>
            </a:r>
            <a:r>
              <a:rPr lang="en-US" altLang="ko-KR"/>
              <a:t>, </a:t>
            </a:r>
            <a:r>
              <a:rPr lang="ko-KR" altLang="en-US"/>
              <a:t>파일시스템을 제공할 수 있고</a:t>
            </a:r>
            <a:r>
              <a:rPr lang="en-US" altLang="ko-KR"/>
              <a:t>, </a:t>
            </a:r>
            <a:r>
              <a:rPr lang="ko-KR" altLang="en-US"/>
              <a:t>다른 앱은 콘텐츠 해결자</a:t>
            </a:r>
            <a:r>
              <a:rPr lang="en-US" altLang="ko-KR"/>
              <a:t>(Content Resolver)</a:t>
            </a:r>
            <a:r>
              <a:rPr lang="ko-KR" altLang="en-US"/>
              <a:t>를 통해서 관련 정보를 얻을 수 있음</a:t>
            </a:r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  <a:p>
            <a:pPr lvl="2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20</a:t>
            </a:fld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234417" y="6165304"/>
            <a:ext cx="45272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</a:t>
            </a:r>
            <a:r>
              <a:rPr lang="ko-KR" altLang="en-US" sz="1400"/>
              <a:t>안드로이드 애플리케이션 리버스 엔지니어링</a:t>
            </a:r>
            <a:r>
              <a:rPr lang="en-US" altLang="ko-KR" sz="1400"/>
              <a:t> 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7932944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/>
              <a:t>안드로이드 퍼미션</a:t>
            </a:r>
            <a:r>
              <a:rPr lang="en-US" altLang="ko-KR"/>
              <a:t>(Permission)</a:t>
            </a:r>
          </a:p>
          <a:p>
            <a:pPr lvl="1" latinLnBrk="0"/>
            <a:r>
              <a:rPr lang="en-US" altLang="ko-KR">
                <a:solidFill>
                  <a:srgbClr val="FF0000"/>
                </a:solidFill>
              </a:rPr>
              <a:t>permissions check</a:t>
            </a:r>
          </a:p>
          <a:p>
            <a:pPr lvl="1" latinLnBrk="0"/>
            <a:r>
              <a:rPr lang="en-US" altLang="ko-KR" b="0"/>
              <a:t>UID check</a:t>
            </a:r>
          </a:p>
          <a:p>
            <a:pPr lvl="1" latinLnBrk="0"/>
            <a:r>
              <a:rPr lang="en-US" altLang="ko-KR"/>
              <a:t>package name check</a:t>
            </a:r>
          </a:p>
          <a:p>
            <a:pPr lvl="1" latinLnBrk="0"/>
            <a:r>
              <a:rPr lang="en-US" altLang="ko-KR" b="0"/>
              <a:t>thread status check</a:t>
            </a:r>
          </a:p>
          <a:p>
            <a:pPr latinLnBrk="0"/>
            <a:endParaRPr lang="en-US" altLang="ko-KR" b="0"/>
          </a:p>
          <a:p>
            <a:pPr lvl="1" latinLnBrk="0"/>
            <a:r>
              <a:rPr lang="en-US" altLang="ko-KR" b="0"/>
              <a:t>permissions check</a:t>
            </a:r>
            <a:r>
              <a:rPr lang="ko-KR" altLang="en-US" b="0"/>
              <a:t>는</a:t>
            </a:r>
            <a:r>
              <a:rPr lang="en-US" altLang="ko-KR"/>
              <a:t> </a:t>
            </a:r>
          </a:p>
          <a:p>
            <a:pPr marL="457200" lvl="1" indent="0" latinLnBrk="0">
              <a:buNone/>
            </a:pPr>
            <a:r>
              <a:rPr lang="ko-KR" altLang="en-US"/>
              <a:t>기본적인 보안 정책 집행</a:t>
            </a:r>
            <a:endParaRPr lang="en-US" altLang="ko-KR" b="0"/>
          </a:p>
          <a:p>
            <a:pPr latinLnBrk="0"/>
            <a:endParaRPr lang="en-US" altLang="ko-KR" b="0"/>
          </a:p>
          <a:p>
            <a:pPr latinLnBrk="0"/>
            <a:endParaRPr lang="en-US" altLang="ko-KR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21</a:t>
            </a:fld>
            <a:endParaRPr lang="en-US" altLang="ko-KR"/>
          </a:p>
        </p:txBody>
      </p:sp>
      <p:grpSp>
        <p:nvGrpSpPr>
          <p:cNvPr id="15" name="그룹 14"/>
          <p:cNvGrpSpPr/>
          <p:nvPr/>
        </p:nvGrpSpPr>
        <p:grpSpPr>
          <a:xfrm>
            <a:off x="2915816" y="1340768"/>
            <a:ext cx="5904656" cy="4888002"/>
            <a:chOff x="260725" y="900556"/>
            <a:chExt cx="8343723" cy="5480771"/>
          </a:xfrm>
        </p:grpSpPr>
        <p:grpSp>
          <p:nvGrpSpPr>
            <p:cNvPr id="16" name="그룹 15"/>
            <p:cNvGrpSpPr/>
            <p:nvPr/>
          </p:nvGrpSpPr>
          <p:grpSpPr>
            <a:xfrm>
              <a:off x="260725" y="900556"/>
              <a:ext cx="8343723" cy="5480771"/>
              <a:chOff x="260725" y="976741"/>
              <a:chExt cx="7550619" cy="5444191"/>
            </a:xfrm>
          </p:grpSpPr>
          <p:grpSp>
            <p:nvGrpSpPr>
              <p:cNvPr id="18" name="그룹 17"/>
              <p:cNvGrpSpPr/>
              <p:nvPr/>
            </p:nvGrpSpPr>
            <p:grpSpPr>
              <a:xfrm>
                <a:off x="395536" y="976741"/>
                <a:ext cx="7415808" cy="5444191"/>
                <a:chOff x="-396552" y="939730"/>
                <a:chExt cx="9144000" cy="6732941"/>
              </a:xfrm>
            </p:grpSpPr>
            <p:pic>
              <p:nvPicPr>
                <p:cNvPr id="20" name="그림 19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-396552" y="939730"/>
                  <a:ext cx="9144000" cy="1675166"/>
                </a:xfrm>
                <a:prstGeom prst="rect">
                  <a:avLst/>
                </a:prstGeom>
              </p:spPr>
            </p:pic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23528" y="2614896"/>
                  <a:ext cx="8352928" cy="5057775"/>
                </a:xfrm>
                <a:prstGeom prst="rect">
                  <a:avLst/>
                </a:prstGeom>
              </p:spPr>
            </p:pic>
          </p:grpSp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0725" y="4234797"/>
                <a:ext cx="661224" cy="200596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 bwMode="auto">
            <a:xfrm>
              <a:off x="1835696" y="2852936"/>
              <a:ext cx="2304256" cy="216024"/>
            </a:xfrm>
            <a:prstGeom prst="rect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763688" y="6228770"/>
            <a:ext cx="75037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논문</a:t>
            </a:r>
            <a:r>
              <a:rPr lang="en-US" altLang="ko-KR" sz="1400"/>
              <a:t>): Kratos Discovering Inconsistent Security Policy Enforcement in the Android Framework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6884005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/>
              <a:t>안드로이드 앱 설정 파일</a:t>
            </a:r>
            <a:endParaRPr lang="en-US" altLang="ko-KR"/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AndroidManifest.xml</a:t>
            </a: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package : </a:t>
            </a:r>
            <a:r>
              <a:rPr lang="ko-KR" altLang="en-US">
                <a:solidFill>
                  <a:schemeClr val="tx1"/>
                </a:solidFill>
              </a:rPr>
              <a:t>앱을 구분하기 위한 이름</a:t>
            </a:r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ko-KR" altLang="en-US">
                <a:solidFill>
                  <a:schemeClr val="tx1"/>
                </a:solidFill>
              </a:rPr>
              <a:t>동일한 디바이스에 동일한 패키지 이름을 갖는 앱은 설치될 수 없음</a:t>
            </a:r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 b="0"/>
          </a:p>
          <a:p>
            <a:pPr latinLnBrk="0"/>
            <a:endParaRPr lang="en-US" altLang="ko-KR" b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9"/>
            <a:ext cx="7456884" cy="38884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971600" y="2060848"/>
            <a:ext cx="3888432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667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/>
              <a:t>안드로이드 앱 설정 파일</a:t>
            </a:r>
            <a:endParaRPr lang="en-US" altLang="ko-KR"/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AndroidManifest.xml</a:t>
            </a: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permission : </a:t>
            </a:r>
            <a:r>
              <a:rPr lang="ko-KR" altLang="en-US">
                <a:solidFill>
                  <a:schemeClr val="tx1"/>
                </a:solidFill>
              </a:rPr>
              <a:t>앱의 기능 상 필요한 권한을 명시</a:t>
            </a:r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Android 6.0 </a:t>
            </a:r>
            <a:r>
              <a:rPr lang="ko-KR" altLang="en-US">
                <a:solidFill>
                  <a:schemeClr val="tx1"/>
                </a:solidFill>
              </a:rPr>
              <a:t>이상에서 </a:t>
            </a:r>
            <a:r>
              <a:rPr lang="en-US" altLang="ko-KR">
                <a:solidFill>
                  <a:schemeClr val="tx1"/>
                </a:solidFill>
              </a:rPr>
              <a:t>dangerous permission</a:t>
            </a:r>
            <a:r>
              <a:rPr lang="ko-KR" altLang="en-US">
                <a:solidFill>
                  <a:schemeClr val="tx1"/>
                </a:solidFill>
              </a:rPr>
              <a:t>은 실행 중에 </a:t>
            </a:r>
            <a:r>
              <a:rPr lang="en-US" altLang="ko-KR">
                <a:solidFill>
                  <a:schemeClr val="tx1"/>
                </a:solidFill>
              </a:rPr>
              <a:t>user</a:t>
            </a:r>
            <a:r>
              <a:rPr lang="ko-KR" altLang="en-US">
                <a:solidFill>
                  <a:schemeClr val="tx1"/>
                </a:solidFill>
              </a:rPr>
              <a:t>에게 요청하도록 프로그래밍 해야함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23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9"/>
            <a:ext cx="7456884" cy="38884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971600" y="2420888"/>
            <a:ext cx="6912768" cy="14401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4150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/>
              <a:t>안드로이드 앱 설정 파일</a:t>
            </a:r>
            <a:endParaRPr lang="en-US" altLang="ko-KR"/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AndroidManifest.xml</a:t>
            </a: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application </a:t>
            </a:r>
            <a:r>
              <a:rPr lang="ko-KR" altLang="en-US">
                <a:solidFill>
                  <a:schemeClr val="tx1"/>
                </a:solidFill>
              </a:rPr>
              <a:t>속성 </a:t>
            </a:r>
            <a:r>
              <a:rPr lang="en-US" altLang="ko-KR">
                <a:solidFill>
                  <a:schemeClr val="tx1"/>
                </a:solidFill>
              </a:rPr>
              <a:t>: </a:t>
            </a:r>
            <a:r>
              <a:rPr lang="ko-KR" altLang="en-US">
                <a:solidFill>
                  <a:schemeClr val="tx1"/>
                </a:solidFill>
              </a:rPr>
              <a:t>앱에 필요한 컴포넌트 등을 명시</a:t>
            </a:r>
            <a:endParaRPr lang="en-US" altLang="ko-KR">
              <a:solidFill>
                <a:schemeClr val="tx1"/>
              </a:solidFill>
            </a:endParaRPr>
          </a:p>
          <a:p>
            <a:pPr lvl="1" latinLnBrk="0"/>
            <a:r>
              <a:rPr lang="en-US" altLang="ko-KR">
                <a:solidFill>
                  <a:schemeClr val="tx1"/>
                </a:solidFill>
              </a:rPr>
              <a:t>application </a:t>
            </a:r>
            <a:r>
              <a:rPr lang="ko-KR" altLang="en-US">
                <a:solidFill>
                  <a:schemeClr val="tx1"/>
                </a:solidFill>
              </a:rPr>
              <a:t>속성 안에 있는 </a:t>
            </a:r>
            <a:r>
              <a:rPr lang="en-US" altLang="ko-KR">
                <a:solidFill>
                  <a:schemeClr val="tx1"/>
                </a:solidFill>
              </a:rPr>
              <a:t>android:name</a:t>
            </a:r>
            <a:r>
              <a:rPr lang="ko-KR" altLang="en-US">
                <a:solidFill>
                  <a:schemeClr val="tx1"/>
                </a:solidFill>
              </a:rPr>
              <a:t>은 처음 시작하는 클래스명을 의미</a:t>
            </a:r>
            <a:endParaRPr lang="en-US" altLang="ko-KR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24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700809"/>
            <a:ext cx="7456884" cy="388843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 bwMode="auto">
          <a:xfrm>
            <a:off x="971600" y="2564904"/>
            <a:ext cx="7096844" cy="266429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8612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25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데몬 </a:t>
            </a:r>
            <a:r>
              <a:rPr lang="en-US" altLang="ko-KR" kern="0"/>
              <a:t>or </a:t>
            </a:r>
            <a:r>
              <a:rPr lang="ko-KR" altLang="en-US" kern="0"/>
              <a:t>프로세스</a:t>
            </a:r>
            <a:endParaRPr lang="en-US" altLang="ko-KR" kern="0"/>
          </a:p>
          <a:p>
            <a:pPr lvl="1"/>
            <a:r>
              <a:rPr lang="en-US" altLang="ko-KR" b="0"/>
              <a:t>init process</a:t>
            </a:r>
            <a:endParaRPr lang="ko-KR" altLang="en-US" b="0"/>
          </a:p>
          <a:p>
            <a:pPr lvl="2"/>
            <a:r>
              <a:rPr lang="ko-KR" altLang="en-US" b="0"/>
              <a:t>최초 부팅시 </a:t>
            </a:r>
            <a:r>
              <a:rPr lang="en-US" altLang="ko-KR" b="0"/>
              <a:t>load</a:t>
            </a:r>
            <a:r>
              <a:rPr lang="ko-KR" altLang="en-US" b="0"/>
              <a:t>되는 데몬으로써 </a:t>
            </a:r>
            <a:r>
              <a:rPr lang="en-US" altLang="ko-KR" b="0"/>
              <a:t>pid 1 </a:t>
            </a:r>
            <a:r>
              <a:rPr lang="ko-KR" altLang="en-US" b="0"/>
              <a:t>을 갖는다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init.rc </a:t>
            </a:r>
            <a:r>
              <a:rPr lang="ko-KR" altLang="en-US" b="0"/>
              <a:t>를 </a:t>
            </a:r>
            <a:r>
              <a:rPr lang="en-US" altLang="ko-KR" b="0"/>
              <a:t>parsing</a:t>
            </a:r>
            <a:r>
              <a:rPr lang="ko-KR" altLang="en-US" b="0"/>
              <a:t>하여 </a:t>
            </a:r>
            <a:r>
              <a:rPr lang="en-US" altLang="ko-KR" b="0"/>
              <a:t>action/command</a:t>
            </a:r>
            <a:r>
              <a:rPr lang="ko-KR" altLang="en-US" b="0"/>
              <a:t>를 수행하고 </a:t>
            </a:r>
            <a:r>
              <a:rPr lang="en-US" altLang="ko-KR" b="0"/>
              <a:t>service</a:t>
            </a:r>
            <a:r>
              <a:rPr lang="ko-KR" altLang="en-US" b="0"/>
              <a:t>를 기동시킨다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am.ExecuteOneCommand()</a:t>
            </a:r>
            <a:r>
              <a:rPr lang="ko-KR" altLang="en-US" b="0"/>
              <a:t>로 </a:t>
            </a:r>
            <a:r>
              <a:rPr lang="en-US" altLang="ko-KR" b="0"/>
              <a:t>command</a:t>
            </a:r>
            <a:r>
              <a:rPr lang="ko-KR" altLang="en-US" b="0"/>
              <a:t>를 수행</a:t>
            </a:r>
          </a:p>
          <a:p>
            <a:pPr lvl="2"/>
            <a:r>
              <a:rPr lang="en-US" altLang="ko-KR" b="0"/>
              <a:t>class_start</a:t>
            </a:r>
            <a:r>
              <a:rPr lang="ko-KR" altLang="en-US" b="0"/>
              <a:t>로 </a:t>
            </a:r>
            <a:r>
              <a:rPr lang="en-US" altLang="ko-KR" b="0"/>
              <a:t>service</a:t>
            </a:r>
            <a:r>
              <a:rPr lang="ko-KR" altLang="en-US" b="0"/>
              <a:t>를 실행</a:t>
            </a:r>
          </a:p>
          <a:p>
            <a:pPr lvl="2"/>
            <a:r>
              <a:rPr lang="ko-KR" altLang="en-US" b="0"/>
              <a:t>자식 프로세스가 죽었을 경우 </a:t>
            </a:r>
            <a:r>
              <a:rPr lang="en-US" altLang="ko-KR" b="0"/>
              <a:t>init </a:t>
            </a:r>
            <a:r>
              <a:rPr lang="ko-KR" altLang="en-US" b="0"/>
              <a:t>프로세스로 </a:t>
            </a:r>
            <a:r>
              <a:rPr lang="en-US" altLang="ko-KR" b="0"/>
              <a:t>signal</a:t>
            </a:r>
            <a:r>
              <a:rPr lang="ko-KR" altLang="en-US" b="0"/>
              <a:t>이 전달되고</a:t>
            </a:r>
            <a:r>
              <a:rPr lang="en-US" altLang="ko-KR" b="0"/>
              <a:t>, init</a:t>
            </a:r>
            <a:r>
              <a:rPr lang="ko-KR" altLang="en-US" b="0"/>
              <a:t>은 </a:t>
            </a:r>
            <a:r>
              <a:rPr lang="en-US" altLang="ko-KR" b="0"/>
              <a:t>handle_signal</a:t>
            </a:r>
            <a:r>
              <a:rPr lang="ko-KR" altLang="en-US" b="0"/>
              <a:t>을 호출하여 자식 프로세스를 처리한다</a:t>
            </a:r>
            <a:r>
              <a:rPr lang="en-US" altLang="ko-KR" b="0"/>
              <a:t>.</a:t>
            </a:r>
            <a:endParaRPr lang="ko-KR" altLang="en-US" b="0"/>
          </a:p>
          <a:p>
            <a:pPr lvl="1"/>
            <a:r>
              <a:rPr lang="en-US" altLang="ko-KR" b="0"/>
              <a:t>property</a:t>
            </a:r>
            <a:endParaRPr lang="ko-KR" altLang="en-US" b="0"/>
          </a:p>
          <a:p>
            <a:pPr lvl="2"/>
            <a:r>
              <a:rPr lang="en-US" altLang="ko-KR" b="0"/>
              <a:t>property</a:t>
            </a:r>
            <a:r>
              <a:rPr lang="ko-KR" altLang="en-US" b="0"/>
              <a:t>란 전체 프로세스가 볼 수 있는 시스템 전역 변수이다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ko-KR" altLang="en-US" b="0"/>
              <a:t>보는 기능 </a:t>
            </a:r>
            <a:r>
              <a:rPr lang="en-US" altLang="ko-KR" b="0"/>
              <a:t>: </a:t>
            </a:r>
            <a:r>
              <a:rPr lang="ko-KR" altLang="en-US" b="0"/>
              <a:t>모든 프로세스가 가능</a:t>
            </a:r>
            <a:r>
              <a:rPr lang="en-US" altLang="ko-KR"/>
              <a:t>, </a:t>
            </a:r>
            <a:r>
              <a:rPr lang="ko-KR" altLang="en-US" b="0"/>
              <a:t>세팅 기능 </a:t>
            </a:r>
            <a:r>
              <a:rPr lang="en-US" altLang="ko-KR" b="0"/>
              <a:t>: init</a:t>
            </a:r>
            <a:r>
              <a:rPr lang="ko-KR" altLang="en-US" b="0"/>
              <a:t>만 가능</a:t>
            </a:r>
          </a:p>
          <a:p>
            <a:pPr lvl="2"/>
            <a:r>
              <a:rPr lang="en-US" altLang="ko-KR" b="0"/>
              <a:t>property</a:t>
            </a:r>
            <a:r>
              <a:rPr lang="ko-KR" altLang="en-US" b="0"/>
              <a:t>에는 </a:t>
            </a:r>
            <a:r>
              <a:rPr lang="en-US" altLang="ko-KR" b="0"/>
              <a:t>ctl </a:t>
            </a:r>
            <a:r>
              <a:rPr lang="ko-KR" altLang="en-US" b="0"/>
              <a:t>과 </a:t>
            </a:r>
            <a:r>
              <a:rPr lang="en-US" altLang="ko-KR" b="0"/>
              <a:t>trigger</a:t>
            </a:r>
            <a:r>
              <a:rPr lang="ko-KR" altLang="en-US" b="0"/>
              <a:t>가 있다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ctl</a:t>
            </a:r>
            <a:r>
              <a:rPr lang="ko-KR" altLang="en-US" b="0"/>
              <a:t>은 </a:t>
            </a:r>
            <a:r>
              <a:rPr lang="en-US" altLang="ko-KR" b="0"/>
              <a:t>stop, start, restart</a:t>
            </a:r>
            <a:r>
              <a:rPr lang="ko-KR" altLang="en-US" b="0"/>
              <a:t>로 서비스를 제어 가능하고</a:t>
            </a:r>
            <a:r>
              <a:rPr lang="en-US" altLang="ko-KR" b="0"/>
              <a:t>,</a:t>
            </a:r>
            <a:r>
              <a:rPr lang="ko-KR" altLang="en-US"/>
              <a:t> </a:t>
            </a:r>
            <a:r>
              <a:rPr lang="en-US" altLang="ko-KR" b="0"/>
              <a:t>trigger</a:t>
            </a:r>
            <a:r>
              <a:rPr lang="ko-KR" altLang="en-US" b="0"/>
              <a:t>는 변경했을 시 자동으로 코드를 실행시킨다</a:t>
            </a:r>
            <a:r>
              <a:rPr lang="en-US" altLang="ko-KR" b="0"/>
              <a:t>.</a:t>
            </a:r>
            <a:endParaRPr lang="en-US" altLang="ko-KR"/>
          </a:p>
          <a:p>
            <a:pPr lvl="1"/>
            <a:r>
              <a:rPr lang="en-US" altLang="ko-KR"/>
              <a:t>ueventd</a:t>
            </a:r>
            <a:endParaRPr lang="ko-KR" altLang="en-US"/>
          </a:p>
          <a:p>
            <a:pPr lvl="2"/>
            <a:r>
              <a:rPr lang="ko-KR" altLang="en-US"/>
              <a:t>하드웨어가 추가되었을 때</a:t>
            </a:r>
            <a:r>
              <a:rPr lang="en-US" altLang="ko-KR"/>
              <a:t>, </a:t>
            </a:r>
            <a:r>
              <a:rPr lang="ko-KR" altLang="en-US"/>
              <a:t>디바이스 특수 파일을 생성하거나 제거하는 데몬</a:t>
            </a:r>
          </a:p>
          <a:p>
            <a:pPr lvl="2"/>
            <a:r>
              <a:rPr lang="en-US" altLang="ko-KR"/>
              <a:t>ueventd.rc</a:t>
            </a:r>
            <a:r>
              <a:rPr lang="ko-KR" altLang="en-US"/>
              <a:t>를 </a:t>
            </a:r>
            <a:r>
              <a:rPr lang="en-US" altLang="ko-KR"/>
              <a:t>parsing</a:t>
            </a:r>
            <a:r>
              <a:rPr lang="ko-KR" altLang="en-US"/>
              <a:t>하여 </a:t>
            </a:r>
            <a:r>
              <a:rPr lang="en-US" altLang="ko-KR"/>
              <a:t>/dev </a:t>
            </a:r>
            <a:r>
              <a:rPr lang="ko-KR" altLang="en-US"/>
              <a:t>디렉토리 밑에 존재하는 </a:t>
            </a:r>
            <a:r>
              <a:rPr lang="en-US" altLang="ko-KR"/>
              <a:t>ueventd </a:t>
            </a:r>
            <a:r>
              <a:rPr lang="ko-KR" altLang="en-US"/>
              <a:t>파일에 </a:t>
            </a:r>
            <a:r>
              <a:rPr lang="en-US" altLang="ko-KR"/>
              <a:t>add</a:t>
            </a:r>
            <a:r>
              <a:rPr lang="ko-KR" altLang="en-US"/>
              <a:t>라고 써서</a:t>
            </a:r>
            <a:r>
              <a:rPr lang="en-US" altLang="ko-KR"/>
              <a:t>, </a:t>
            </a:r>
            <a:r>
              <a:rPr lang="ko-KR" altLang="en-US"/>
              <a:t>커널 레벨에 존재하는 디바이스들을 유저 레벨에 파일로 생성한다</a:t>
            </a:r>
            <a:r>
              <a:rPr lang="en-US" altLang="ko-KR"/>
              <a:t>.</a:t>
            </a:r>
            <a:endParaRPr lang="ko-KR" altLang="en-US"/>
          </a:p>
          <a:p>
            <a:pPr lvl="2"/>
            <a:r>
              <a:rPr lang="en-US" altLang="ko-KR"/>
              <a:t>/dev</a:t>
            </a:r>
            <a:r>
              <a:rPr lang="ko-KR" altLang="en-US"/>
              <a:t>는 메모리에 존재하기 때문에 하위 파일들은 시스템이 종료되면 삭제된다</a:t>
            </a:r>
            <a:r>
              <a:rPr lang="en-US" altLang="ko-KR"/>
              <a:t>.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8766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26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데몬 </a:t>
            </a:r>
            <a:r>
              <a:rPr lang="en-US" altLang="ko-KR" kern="0"/>
              <a:t>or </a:t>
            </a:r>
            <a:r>
              <a:rPr lang="ko-KR" altLang="en-US" kern="0"/>
              <a:t>프로세스</a:t>
            </a:r>
            <a:endParaRPr lang="en-US" altLang="ko-KR" kern="0"/>
          </a:p>
          <a:p>
            <a:pPr lvl="1"/>
            <a:r>
              <a:rPr lang="en-US" altLang="ko-KR" b="0"/>
              <a:t>servicemanager</a:t>
            </a:r>
            <a:endParaRPr lang="ko-KR" altLang="en-US" b="0"/>
          </a:p>
          <a:p>
            <a:pPr lvl="2"/>
            <a:r>
              <a:rPr lang="ko-KR" altLang="en-US" b="0"/>
              <a:t>모든 </a:t>
            </a:r>
            <a:r>
              <a:rPr lang="en-US" altLang="ko-KR" b="0"/>
              <a:t>service</a:t>
            </a:r>
            <a:r>
              <a:rPr lang="ko-KR" altLang="en-US" b="0"/>
              <a:t>들은 </a:t>
            </a:r>
            <a:r>
              <a:rPr lang="en-US" altLang="ko-KR" b="0"/>
              <a:t>servicemanager</a:t>
            </a:r>
            <a:r>
              <a:rPr lang="ko-KR" altLang="en-US" b="0"/>
              <a:t>에 등록해야만 유저 앱에서 사용할 수 있다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servicemanager</a:t>
            </a:r>
            <a:r>
              <a:rPr lang="ko-KR" altLang="en-US" b="0"/>
              <a:t>는 </a:t>
            </a:r>
            <a:r>
              <a:rPr lang="en-US" altLang="ko-KR" b="0"/>
              <a:t>service </a:t>
            </a:r>
            <a:r>
              <a:rPr lang="ko-KR" altLang="en-US" b="0"/>
              <a:t>리스트를 제공하고 안드로이드 기기에서 </a:t>
            </a:r>
            <a:r>
              <a:rPr lang="en-US" altLang="ko-KR" b="0"/>
              <a:t>service list </a:t>
            </a:r>
            <a:r>
              <a:rPr lang="ko-KR" altLang="en-US" b="0"/>
              <a:t>명령어로 확인할 수 있다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service check &lt;</a:t>
            </a:r>
            <a:r>
              <a:rPr lang="ko-KR" altLang="en-US" b="0"/>
              <a:t>서비스명</a:t>
            </a:r>
            <a:r>
              <a:rPr lang="en-US" altLang="ko-KR" b="0"/>
              <a:t>&gt;</a:t>
            </a:r>
            <a:r>
              <a:rPr lang="ko-KR" altLang="en-US" b="0"/>
              <a:t>을 이용해서 </a:t>
            </a:r>
            <a:r>
              <a:rPr lang="en-US" altLang="ko-KR" b="0"/>
              <a:t>service</a:t>
            </a:r>
            <a:r>
              <a:rPr lang="ko-KR" altLang="en-US" b="0"/>
              <a:t>가 존재하는지 확인할 수 있다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servicemanager</a:t>
            </a:r>
            <a:r>
              <a:rPr lang="ko-KR" altLang="en-US" b="0"/>
              <a:t>는 </a:t>
            </a:r>
            <a:r>
              <a:rPr lang="en-US" altLang="ko-KR" b="0"/>
              <a:t>context manager</a:t>
            </a:r>
            <a:r>
              <a:rPr lang="ko-KR" altLang="en-US" b="0"/>
              <a:t>에 등록된다</a:t>
            </a:r>
            <a:r>
              <a:rPr lang="en-US" altLang="ko-KR" b="0"/>
              <a:t>.</a:t>
            </a:r>
            <a:endParaRPr lang="ko-KR" altLang="en-US" b="0"/>
          </a:p>
          <a:p>
            <a:pPr lvl="1"/>
            <a:endParaRPr lang="en-US" altLang="ko-KR" b="0"/>
          </a:p>
          <a:p>
            <a:pPr lvl="1"/>
            <a:r>
              <a:rPr lang="en-US" altLang="ko-KR" b="0"/>
              <a:t>zygote</a:t>
            </a:r>
            <a:endParaRPr lang="ko-KR" altLang="en-US" b="0"/>
          </a:p>
          <a:p>
            <a:pPr lvl="2"/>
            <a:r>
              <a:rPr lang="en-US" altLang="ko-KR" b="0"/>
              <a:t>pid 2</a:t>
            </a:r>
            <a:endParaRPr lang="ko-KR" altLang="en-US" b="0"/>
          </a:p>
          <a:p>
            <a:pPr lvl="2"/>
            <a:r>
              <a:rPr lang="en-US" altLang="ko-KR" b="0"/>
              <a:t>Java</a:t>
            </a:r>
            <a:r>
              <a:rPr lang="ko-KR" altLang="en-US" b="0"/>
              <a:t>에서 사용하는 </a:t>
            </a:r>
            <a:r>
              <a:rPr lang="en-US" altLang="ko-KR" b="0"/>
              <a:t>class</a:t>
            </a:r>
            <a:r>
              <a:rPr lang="ko-KR" altLang="en-US" b="0"/>
              <a:t>와 </a:t>
            </a:r>
            <a:r>
              <a:rPr lang="en-US" altLang="ko-KR" b="0"/>
              <a:t>resource</a:t>
            </a:r>
            <a:r>
              <a:rPr lang="ko-KR" altLang="en-US" b="0"/>
              <a:t>를 </a:t>
            </a:r>
            <a:r>
              <a:rPr lang="en-US" altLang="ko-KR" b="0"/>
              <a:t>VM</a:t>
            </a:r>
            <a:r>
              <a:rPr lang="ko-KR" altLang="en-US" b="0"/>
              <a:t>상에 미리 </a:t>
            </a:r>
            <a:r>
              <a:rPr lang="en-US" altLang="ko-KR" b="0"/>
              <a:t>load </a:t>
            </a:r>
            <a:r>
              <a:rPr lang="ko-KR" altLang="en-US" b="0"/>
              <a:t>시켜놓는다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en-US" altLang="ko-KR" b="0"/>
              <a:t>init.zygote32.rc </a:t>
            </a:r>
            <a:r>
              <a:rPr lang="ko-KR" altLang="en-US" b="0"/>
              <a:t>에서 </a:t>
            </a:r>
            <a:r>
              <a:rPr lang="en-US" altLang="ko-KR" b="0"/>
              <a:t>service</a:t>
            </a:r>
            <a:r>
              <a:rPr lang="ko-KR" altLang="en-US" b="0"/>
              <a:t>로 </a:t>
            </a:r>
            <a:r>
              <a:rPr lang="en-US" altLang="ko-KR" b="0"/>
              <a:t>zygote</a:t>
            </a:r>
            <a:r>
              <a:rPr lang="ko-KR" altLang="en-US" b="0"/>
              <a:t>를 띄워준다</a:t>
            </a:r>
            <a:r>
              <a:rPr lang="en-US" altLang="ko-KR" b="0"/>
              <a:t>.</a:t>
            </a:r>
            <a:endParaRPr lang="ko-KR" altLang="en-US" b="0"/>
          </a:p>
          <a:p>
            <a:pPr lvl="2"/>
            <a:r>
              <a:rPr lang="ko-KR" altLang="en-US" b="0"/>
              <a:t>프로세스를 </a:t>
            </a:r>
            <a:r>
              <a:rPr lang="en-US" altLang="ko-KR" b="0"/>
              <a:t>fork</a:t>
            </a:r>
            <a:r>
              <a:rPr lang="ko-KR" altLang="en-US" b="0"/>
              <a:t>하고 자신의 </a:t>
            </a:r>
            <a:r>
              <a:rPr lang="en-US" altLang="ko-KR" b="0"/>
              <a:t>memory layout</a:t>
            </a:r>
            <a:r>
              <a:rPr lang="ko-KR" altLang="en-US" b="0"/>
              <a:t>을 복사하여 만든 </a:t>
            </a:r>
            <a:r>
              <a:rPr lang="en-US" altLang="ko-KR" b="0"/>
              <a:t>memory</a:t>
            </a:r>
            <a:r>
              <a:rPr lang="ko-KR" altLang="en-US" b="0"/>
              <a:t>에 </a:t>
            </a:r>
            <a:r>
              <a:rPr lang="en-US" altLang="ko-KR" b="0"/>
              <a:t>SystemServer(java service</a:t>
            </a:r>
            <a:r>
              <a:rPr lang="ko-KR" altLang="en-US" b="0"/>
              <a:t>를 한 번에 동작시키는 서버</a:t>
            </a:r>
            <a:r>
              <a:rPr lang="en-US" altLang="ko-KR" b="0"/>
              <a:t>)</a:t>
            </a:r>
            <a:r>
              <a:rPr lang="ko-KR" altLang="en-US" b="0"/>
              <a:t>를 올려서 동작시킨다</a:t>
            </a:r>
            <a:r>
              <a:rPr lang="en-US" altLang="ko-KR" b="0"/>
              <a:t>. </a:t>
            </a:r>
            <a:r>
              <a:rPr lang="ko-KR" altLang="en-US" b="0"/>
              <a:t>그 이후에 </a:t>
            </a:r>
            <a:r>
              <a:rPr lang="en-US" altLang="ko-KR" b="0"/>
              <a:t>zygote</a:t>
            </a:r>
            <a:r>
              <a:rPr lang="ko-KR" altLang="en-US" b="0"/>
              <a:t>는 </a:t>
            </a:r>
            <a:r>
              <a:rPr lang="en-US" altLang="ko-KR" b="0"/>
              <a:t>polling </a:t>
            </a:r>
            <a:r>
              <a:rPr lang="ko-KR" altLang="en-US" b="0"/>
              <a:t>상태로 기다리고 있다가 요청이 오면 사용자 앱의 </a:t>
            </a:r>
            <a:r>
              <a:rPr lang="en-US" altLang="ko-KR" b="0"/>
              <a:t>main</a:t>
            </a:r>
            <a:r>
              <a:rPr lang="ko-KR" altLang="en-US" b="0"/>
              <a:t>을 찾아서 </a:t>
            </a:r>
            <a:r>
              <a:rPr lang="en-US" altLang="ko-KR" b="0"/>
              <a:t>invoke_main</a:t>
            </a:r>
            <a:r>
              <a:rPr lang="ko-KR" altLang="en-US" b="0"/>
              <a:t>을 호출하여 새로 생성된 프로세스</a:t>
            </a:r>
            <a:r>
              <a:rPr lang="en-US" altLang="ko-KR" b="0"/>
              <a:t>(app.apk)</a:t>
            </a:r>
            <a:r>
              <a:rPr lang="ko-KR" altLang="en-US" b="0"/>
              <a:t>를 실행시킨다</a:t>
            </a:r>
            <a:r>
              <a:rPr lang="en-US" altLang="ko-KR" b="0"/>
              <a:t>.</a:t>
            </a:r>
            <a:endParaRPr lang="ko-KR" altLang="en-US" b="0"/>
          </a:p>
          <a:p>
            <a:pPr marL="0" indent="0">
              <a:buNone/>
            </a:pPr>
            <a:br>
              <a:rPr lang="ko-KR" altLang="en-US"/>
            </a:br>
            <a:br>
              <a:rPr lang="ko-KR" altLang="en-US"/>
            </a:br>
            <a:br>
              <a:rPr lang="ko-KR" altLang="en-US"/>
            </a:br>
            <a:endParaRPr lang="en-US" altLang="ko-KR" kern="0"/>
          </a:p>
        </p:txBody>
      </p:sp>
    </p:spTree>
    <p:extLst>
      <p:ext uri="{BB962C8B-B14F-4D97-AF65-F5344CB8AC3E}">
        <p14:creationId xmlns:p14="http://schemas.microsoft.com/office/powerpoint/2010/main" val="3486842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27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앱 분석 도구</a:t>
            </a:r>
            <a:endParaRPr lang="en-US" altLang="ko-KR" kern="0"/>
          </a:p>
          <a:p>
            <a:pPr lvl="1"/>
            <a:r>
              <a:rPr lang="en-US" altLang="ko-KR" b="0"/>
              <a:t>Jadx</a:t>
            </a:r>
            <a:endParaRPr lang="ko-KR" altLang="en-US" b="0"/>
          </a:p>
          <a:p>
            <a:pPr lvl="2"/>
            <a:r>
              <a:rPr lang="ko-KR" altLang="en-US" b="0"/>
              <a:t>디컴파일 도구</a:t>
            </a:r>
            <a:endParaRPr lang="en-US" altLang="ko-KR" b="0"/>
          </a:p>
          <a:p>
            <a:pPr lvl="2"/>
            <a:r>
              <a:rPr lang="en-US" altLang="ko-KR"/>
              <a:t>https://github.com/skylot/jadx</a:t>
            </a:r>
          </a:p>
          <a:p>
            <a:pPr lvl="2"/>
            <a:r>
              <a:rPr lang="en-US" altLang="ko-KR" b="0"/>
              <a:t>Gui</a:t>
            </a:r>
            <a:r>
              <a:rPr lang="ko-KR" altLang="en-US" b="0"/>
              <a:t>와 </a:t>
            </a:r>
            <a:r>
              <a:rPr lang="en-US" altLang="ko-KR" b="0"/>
              <a:t>Cli </a:t>
            </a:r>
            <a:r>
              <a:rPr lang="ko-KR" altLang="en-US" b="0"/>
              <a:t>버전 모두 존재</a:t>
            </a:r>
            <a:endParaRPr lang="en-US" altLang="ko-KR" b="0"/>
          </a:p>
          <a:p>
            <a:pPr lvl="2"/>
            <a:endParaRPr lang="en-US" altLang="ko-KR" b="0"/>
          </a:p>
          <a:p>
            <a:pPr lvl="2"/>
            <a:endParaRPr lang="en-US" altLang="ko-KR"/>
          </a:p>
          <a:p>
            <a:pPr lvl="2"/>
            <a:endParaRPr lang="en-US" altLang="ko-KR" b="0"/>
          </a:p>
          <a:p>
            <a:pPr lvl="2"/>
            <a:endParaRPr lang="en-US" altLang="ko-KR"/>
          </a:p>
          <a:p>
            <a:pPr lvl="2"/>
            <a:endParaRPr lang="en-US" altLang="ko-KR" b="0"/>
          </a:p>
          <a:p>
            <a:pPr lvl="2"/>
            <a:endParaRPr lang="en-US" altLang="ko-KR"/>
          </a:p>
          <a:p>
            <a:pPr lvl="2"/>
            <a:endParaRPr lang="en-US" altLang="ko-KR" b="0"/>
          </a:p>
          <a:p>
            <a:pPr lvl="2"/>
            <a:endParaRPr lang="en-US" altLang="ko-KR" b="0"/>
          </a:p>
          <a:p>
            <a:pPr lvl="2"/>
            <a:endParaRPr lang="en-US" altLang="ko-KR" b="0"/>
          </a:p>
          <a:p>
            <a:pPr lvl="2"/>
            <a:endParaRPr lang="en-US" altLang="ko-KR" b="0"/>
          </a:p>
          <a:p>
            <a:pPr lvl="1"/>
            <a:r>
              <a:rPr lang="en-US" altLang="ko-KR"/>
              <a:t> </a:t>
            </a:r>
          </a:p>
          <a:p>
            <a:pPr lvl="2"/>
            <a:r>
              <a:rPr lang="ko-KR" altLang="en-US"/>
              <a:t>달빅 바이트코드를 </a:t>
            </a:r>
            <a:r>
              <a:rPr lang="en-US" altLang="ko-KR"/>
              <a:t>Smali </a:t>
            </a:r>
            <a:r>
              <a:rPr lang="ko-KR" altLang="en-US"/>
              <a:t>코드로 변환하는 도구</a:t>
            </a:r>
            <a:endParaRPr lang="en-US" altLang="ko-KR"/>
          </a:p>
          <a:p>
            <a:pPr lvl="2"/>
            <a:r>
              <a:rPr lang="en-US" altLang="ko-KR"/>
              <a:t>https://ibotpeaches.github.io/Apktool/install/</a:t>
            </a:r>
            <a:br>
              <a:rPr lang="ko-KR" altLang="en-US"/>
            </a:br>
            <a:br>
              <a:rPr lang="ko-KR" altLang="en-US"/>
            </a:br>
            <a:br>
              <a:rPr lang="ko-KR" altLang="en-US"/>
            </a:br>
            <a:endParaRPr lang="en-US" altLang="ko-KR" ker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3485" y="5425405"/>
            <a:ext cx="1438275" cy="3798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477" y="2564905"/>
            <a:ext cx="7776864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0141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err="1"/>
              <a:t>안드로이드</a:t>
            </a:r>
            <a:r>
              <a:rPr lang="ko-KR" altLang="en-US"/>
              <a:t> 악성 앱 분석 자동화 목적</a:t>
            </a:r>
            <a:endParaRPr lang="en-US" altLang="ko-KR"/>
          </a:p>
          <a:p>
            <a:pPr lvl="1" latinLnBrk="0"/>
            <a:r>
              <a:rPr lang="ko-KR" altLang="en-US"/>
              <a:t>안드로이드에는 방대한 양의 애플리케이션이 존재하고</a:t>
            </a:r>
            <a:r>
              <a:rPr lang="en-US" altLang="ko-KR"/>
              <a:t>, </a:t>
            </a:r>
            <a:r>
              <a:rPr lang="ko-KR" altLang="en-US"/>
              <a:t>안드로이드를 대상으로 한 악성 앱이 점차 증가하는 추세</a:t>
            </a:r>
            <a:endParaRPr lang="en-US" altLang="ko-KR"/>
          </a:p>
          <a:p>
            <a:pPr lvl="2" latinLnBrk="0"/>
            <a:r>
              <a:rPr lang="ko-KR" altLang="en-US"/>
              <a:t>하지만</a:t>
            </a:r>
            <a:r>
              <a:rPr lang="en-US" altLang="ko-KR"/>
              <a:t>, </a:t>
            </a:r>
            <a:r>
              <a:rPr lang="ko-KR" altLang="en-US"/>
              <a:t>이러한 앱을 분석가가 일일이 수동으로 분석하기에는 어려움</a:t>
            </a:r>
            <a:r>
              <a:rPr lang="en-US" altLang="ko-KR"/>
              <a:t>.</a:t>
            </a:r>
          </a:p>
          <a:p>
            <a:pPr lvl="2" latinLnBrk="0"/>
            <a:r>
              <a:rPr lang="ko-KR" altLang="en-US"/>
              <a:t>앱에 존재하는 정적인 정보를 이용하여 악성 앱 분석을 자동화하고</a:t>
            </a:r>
            <a:r>
              <a:rPr lang="en-US" altLang="ko-KR"/>
              <a:t>, </a:t>
            </a:r>
            <a:r>
              <a:rPr lang="ko-KR" altLang="en-US"/>
              <a:t>자동화 도구에서 분석하지 못하는 앱만 수동으로 분석한다면</a:t>
            </a:r>
            <a:r>
              <a:rPr lang="en-US" altLang="ko-KR"/>
              <a:t>, </a:t>
            </a:r>
            <a:r>
              <a:rPr lang="ko-KR" altLang="en-US"/>
              <a:t>분석 비용이 낮아질 수 있음</a:t>
            </a:r>
            <a:r>
              <a:rPr lang="en-US" altLang="ko-KR"/>
              <a:t>.</a:t>
            </a:r>
          </a:p>
          <a:p>
            <a:pPr lvl="3" latinLnBrk="0"/>
            <a:r>
              <a:rPr lang="ko-KR" altLang="en-US"/>
              <a:t>정적 정보</a:t>
            </a:r>
            <a:r>
              <a:rPr lang="en-US" altLang="ko-KR"/>
              <a:t>(Static feature)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앱을 실행하지 않고도 추출할 수 있는 정보</a:t>
            </a:r>
            <a:endParaRPr lang="en-US" altLang="ko-KR"/>
          </a:p>
          <a:p>
            <a:pPr lvl="3" latinLnBrk="0"/>
            <a:r>
              <a:rPr lang="ko-KR" altLang="en-US"/>
              <a:t>동적 정보</a:t>
            </a:r>
            <a:r>
              <a:rPr lang="en-US" altLang="ko-KR"/>
              <a:t>(Dynamic feature)</a:t>
            </a:r>
            <a:r>
              <a:rPr lang="ko-KR" altLang="en-US"/>
              <a:t> </a:t>
            </a:r>
            <a:r>
              <a:rPr lang="en-US" altLang="ko-KR"/>
              <a:t>: </a:t>
            </a:r>
            <a:r>
              <a:rPr lang="ko-KR" altLang="en-US"/>
              <a:t>앱을 실행하면서 추출할 수 있는 정보 </a:t>
            </a:r>
            <a:endParaRPr lang="en-US" altLang="ko-KR"/>
          </a:p>
          <a:p>
            <a:pPr marL="914400" lvl="2" indent="0" latinLnBrk="0">
              <a:buNone/>
            </a:pPr>
            <a:endParaRPr lang="en-US" altLang="ko-KR" dirty="0"/>
          </a:p>
          <a:p>
            <a:pPr lvl="1" latinLnBrk="0"/>
            <a:r>
              <a:rPr lang="ko-KR" altLang="en-US"/>
              <a:t>실제 악성 앱을 대상으로 분석 자동화 프로그램을 구현해봄으로써 </a:t>
            </a:r>
            <a:r>
              <a:rPr lang="en-US" altLang="ko-KR"/>
              <a:t>Anti-virus </a:t>
            </a:r>
            <a:r>
              <a:rPr lang="ko-KR" altLang="en-US"/>
              <a:t>프로그램의 동작 방식을 간접적으로 이해</a:t>
            </a:r>
            <a:r>
              <a:rPr lang="en-US" altLang="ko-KR"/>
              <a:t>.</a:t>
            </a:r>
          </a:p>
          <a:p>
            <a:pPr lvl="2" latinLnBrk="0"/>
            <a:r>
              <a:rPr lang="en-US" altLang="ko-KR"/>
              <a:t>Anti-virus </a:t>
            </a:r>
            <a:r>
              <a:rPr lang="ko-KR" altLang="en-US"/>
              <a:t>프로그램 개발자가 어떠한 관점에서 </a:t>
            </a:r>
            <a:r>
              <a:rPr lang="en-US" altLang="ko-KR"/>
              <a:t>Anti-virus </a:t>
            </a:r>
            <a:r>
              <a:rPr lang="ko-KR" altLang="en-US"/>
              <a:t>프로그램을 작성하려고 할지</a:t>
            </a:r>
            <a:r>
              <a:rPr lang="en-US" altLang="ko-KR"/>
              <a:t>, </a:t>
            </a:r>
            <a:r>
              <a:rPr lang="ko-KR" altLang="en-US"/>
              <a:t>이해할 수 있음</a:t>
            </a:r>
            <a:endParaRPr lang="en-US" altLang="ko-KR"/>
          </a:p>
          <a:p>
            <a:pPr lvl="2" latinLnBrk="0"/>
            <a:endParaRPr lang="en-US" altLang="ko-KR"/>
          </a:p>
          <a:p>
            <a:pPr lvl="2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537841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안드로이드 악성 앱 분석 자동화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err="1"/>
              <a:t>안드로이드</a:t>
            </a:r>
            <a:r>
              <a:rPr lang="ko-KR" altLang="en-US"/>
              <a:t> 악성 앱 탐지 기법</a:t>
            </a:r>
            <a:endParaRPr lang="en-US" altLang="ko-KR"/>
          </a:p>
          <a:p>
            <a:pPr lvl="1"/>
            <a:r>
              <a:rPr lang="en-US" altLang="ko-KR"/>
              <a:t>Permission </a:t>
            </a:r>
            <a:r>
              <a:rPr lang="ko-KR" altLang="en-US"/>
              <a:t>기반의 악성 앱 탐지 기법</a:t>
            </a:r>
            <a:endParaRPr lang="en-US" altLang="ko-KR"/>
          </a:p>
          <a:p>
            <a:pPr lvl="2"/>
            <a:r>
              <a:rPr lang="ko-KR" altLang="en-US"/>
              <a:t>논문 </a:t>
            </a:r>
            <a:r>
              <a:rPr lang="en-US" altLang="ko-KR"/>
              <a:t>: Significant Permission Identification for Machine-Learning-Based Android Malware Detection, IEEE TRANSACTIONS ON INDUSTRIAL INFORMATICS, VOL. 14, NO.7, JULY 2018</a:t>
            </a:r>
          </a:p>
          <a:p>
            <a:pPr lvl="3"/>
            <a:r>
              <a:rPr lang="ko-KR" altLang="en-US"/>
              <a:t>중요한 </a:t>
            </a:r>
            <a:r>
              <a:rPr lang="en-US" altLang="ko-KR"/>
              <a:t>Permission</a:t>
            </a:r>
            <a:r>
              <a:rPr lang="ko-KR" altLang="en-US"/>
              <a:t>을 추출하여 악성 앱을 탐지하기 위한 정보로 사용</a:t>
            </a:r>
            <a:endParaRPr lang="en-US" altLang="ko-KR"/>
          </a:p>
          <a:p>
            <a:pPr lvl="3"/>
            <a:r>
              <a:rPr lang="ko-KR" altLang="en-US"/>
              <a:t>머신러닝 기반 분류 알고리즘을 이용</a:t>
            </a:r>
            <a:endParaRPr lang="en-US" altLang="ko-KR"/>
          </a:p>
          <a:p>
            <a:pPr lvl="1"/>
            <a:r>
              <a:rPr lang="en-US" altLang="ko-KR"/>
              <a:t>API </a:t>
            </a:r>
            <a:r>
              <a:rPr lang="ko-KR" altLang="en-US"/>
              <a:t>기반의 악성 앱 탐지 기법</a:t>
            </a:r>
            <a:endParaRPr lang="en-US" altLang="ko-KR"/>
          </a:p>
          <a:p>
            <a:pPr lvl="2"/>
            <a:r>
              <a:rPr lang="ko-KR" altLang="en-US"/>
              <a:t>논문 </a:t>
            </a:r>
            <a:r>
              <a:rPr lang="en-US" altLang="ko-KR"/>
              <a:t>: Fine-grained Android Malware Detection based on Deep Learning, 2018 IEEE Conference on Communications and Network Security (CNS): IEEE CNS 2018 - Posters</a:t>
            </a:r>
          </a:p>
          <a:p>
            <a:pPr lvl="3"/>
            <a:r>
              <a:rPr lang="en-US" altLang="ko-KR"/>
              <a:t>API Call, Permission</a:t>
            </a:r>
            <a:r>
              <a:rPr lang="ko-KR" altLang="en-US"/>
              <a:t>을 추출하여 </a:t>
            </a:r>
            <a:r>
              <a:rPr lang="en-US" altLang="ko-KR"/>
              <a:t>Deep Neural Network</a:t>
            </a:r>
            <a:r>
              <a:rPr lang="ko-KR" altLang="en-US"/>
              <a:t>를 이용하여 학습시키고 이 모델을 탐지에 사용</a:t>
            </a:r>
            <a:endParaRPr lang="en-US" altLang="ko-KR"/>
          </a:p>
          <a:p>
            <a:pPr lvl="2"/>
            <a:r>
              <a:rPr lang="ko-KR" altLang="en-US"/>
              <a:t>논문 </a:t>
            </a:r>
            <a:r>
              <a:rPr lang="en-US" altLang="ko-KR"/>
              <a:t>: Large-scale Malware Automatic Detection Based On Multiclass Features and Machine Learning, CSAE '18, October 22-24, 2018, Hohhot, China</a:t>
            </a:r>
          </a:p>
          <a:p>
            <a:pPr lvl="3"/>
            <a:r>
              <a:rPr lang="en-US" altLang="ko-KR"/>
              <a:t>API Call, Permission, 4 Components</a:t>
            </a:r>
            <a:r>
              <a:rPr lang="ko-KR" altLang="en-US"/>
              <a:t>을 추출하여 머신러닝 모델을 이용하여 학습시키고 이 모델을 탐지에 사용</a:t>
            </a:r>
            <a:endParaRPr lang="en-US" altLang="ko-KR"/>
          </a:p>
          <a:p>
            <a:pPr lvl="1"/>
            <a:r>
              <a:rPr lang="ko-KR" altLang="en-US"/>
              <a:t>다양한 특징 정보를 이용한 악성 앱 탐지 기법</a:t>
            </a:r>
            <a:endParaRPr lang="en-US" altLang="ko-KR"/>
          </a:p>
          <a:p>
            <a:pPr lvl="2"/>
            <a:r>
              <a:rPr lang="ko-KR" altLang="en-US"/>
              <a:t>논문 </a:t>
            </a:r>
            <a:r>
              <a:rPr lang="en-US" altLang="ko-KR"/>
              <a:t>: A Multimodal Deep Learning Method for Android Malware Detection Using Various Features, IEEE TRANSACTIONS ON INFORMATION FORENSICS AND SECURITY, VOL. 14, NO. 3, MARCH 2019</a:t>
            </a:r>
          </a:p>
          <a:p>
            <a:pPr lvl="3"/>
            <a:r>
              <a:rPr lang="en-US" altLang="ko-KR"/>
              <a:t>String, Method opcode, Method API, Shared library function opcode, Permission, Component, Envrionmental feature</a:t>
            </a:r>
          </a:p>
          <a:p>
            <a:pPr lvl="3"/>
            <a:endParaRPr lang="en-US" alt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29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1589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684BB-2E6F-4D09-AF5E-E27C69BCF7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및 실습 </a:t>
            </a:r>
            <a:r>
              <a:rPr lang="en-US" altLang="ko-KR" dirty="0"/>
              <a:t>– VM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646399-3EA1-42C3-84F3-15D46A4BC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dirty="0"/>
              <a:t>Setup</a:t>
            </a:r>
          </a:p>
          <a:p>
            <a:pPr marL="800100" lvl="1" indent="-342900">
              <a:lnSpc>
                <a:spcPct val="150000"/>
              </a:lnSpc>
              <a:buSzPct val="80000"/>
              <a:buFont typeface="+mj-lt"/>
              <a:buAutoNum type="arabicPeriod" startAt="5"/>
            </a:pPr>
            <a:r>
              <a:rPr lang="ko-KR" altLang="en-US" sz="2000" dirty="0"/>
              <a:t>다운로드 받은 파일 선택 </a:t>
            </a:r>
            <a:r>
              <a:rPr lang="en-US" altLang="ko-KR" sz="2000" dirty="0"/>
              <a:t>&gt; “</a:t>
            </a:r>
            <a:r>
              <a:rPr lang="ko-KR" altLang="en-US" sz="2000" dirty="0"/>
              <a:t>다음</a:t>
            </a:r>
            <a:r>
              <a:rPr lang="en-US" altLang="ko-KR" sz="2000" dirty="0"/>
              <a:t>”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4DBADF-FFE2-487D-A599-8B26758D4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</a:t>
            </a:fld>
            <a:endParaRPr lang="en-US" altLang="ko-KR" dirty="0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5BF57C6C-95E7-4869-80BC-BCA8BC60B8CF}"/>
              </a:ext>
            </a:extLst>
          </p:cNvPr>
          <p:cNvGrpSpPr/>
          <p:nvPr/>
        </p:nvGrpSpPr>
        <p:grpSpPr>
          <a:xfrm>
            <a:off x="1753853" y="1911369"/>
            <a:ext cx="5564284" cy="1716464"/>
            <a:chOff x="1187276" y="1124744"/>
            <a:chExt cx="6769448" cy="208823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86F96BDA-9BB2-40E0-AEF4-55000493C92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128"/>
            <a:stretch/>
          </p:blipFill>
          <p:spPr>
            <a:xfrm>
              <a:off x="1187276" y="1124744"/>
              <a:ext cx="6769448" cy="2088232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FA153166-8AD2-4025-AA7B-90E8814EB7BB}"/>
                </a:ext>
              </a:extLst>
            </p:cNvPr>
            <p:cNvSpPr/>
            <p:nvPr/>
          </p:nvSpPr>
          <p:spPr bwMode="auto">
            <a:xfrm>
              <a:off x="7610764" y="2669309"/>
              <a:ext cx="288577" cy="263755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29DC4BD-059F-4B12-B3F0-7556646DD06A}"/>
              </a:ext>
            </a:extLst>
          </p:cNvPr>
          <p:cNvGrpSpPr/>
          <p:nvPr/>
        </p:nvGrpSpPr>
        <p:grpSpPr>
          <a:xfrm>
            <a:off x="1710853" y="3841506"/>
            <a:ext cx="5650286" cy="2827854"/>
            <a:chOff x="2151008" y="4409398"/>
            <a:chExt cx="5074774" cy="253982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68CA952-7932-4EA8-9EB5-A1828B8B311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5413"/>
            <a:stretch/>
          </p:blipFill>
          <p:spPr>
            <a:xfrm>
              <a:off x="2151008" y="4409398"/>
              <a:ext cx="5074773" cy="1323857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66F26B0D-45C8-48B3-A064-508E3E130D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8232"/>
            <a:stretch/>
          </p:blipFill>
          <p:spPr>
            <a:xfrm>
              <a:off x="2151009" y="5733255"/>
              <a:ext cx="5074773" cy="12159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81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 sz="quarter"/>
          </p:nvPr>
        </p:nvSpPr>
        <p:spPr>
          <a:xfrm>
            <a:off x="0" y="2615059"/>
            <a:ext cx="9159631" cy="669925"/>
          </a:xfrm>
        </p:spPr>
        <p:txBody>
          <a:bodyPr anchor="ctr"/>
          <a:lstStyle/>
          <a:p>
            <a:pPr algn="ctr"/>
            <a:r>
              <a:rPr lang="en-US" altLang="ko-K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Python, </a:t>
            </a:r>
            <a:r>
              <a:rPr lang="en-US" altLang="ko-KR" sz="2800" spc="50" dirty="0" err="1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Androguard</a:t>
            </a:r>
            <a:r>
              <a:rPr lang="en-US" altLang="ko-KR" sz="2800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, Regular Expression</a:t>
            </a:r>
            <a:endParaRPr lang="ko-KR" altLang="en-US" sz="280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860032" y="4869160"/>
            <a:ext cx="4106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2019.03.13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ko-KR" altLang="en-US" sz="1600">
                <a:latin typeface="HY헤드라인M" pitchFamily="18" charset="-127"/>
                <a:ea typeface="HY헤드라인M" pitchFamily="18" charset="-127"/>
              </a:rPr>
              <a:t>박민재</a:t>
            </a:r>
            <a:endParaRPr lang="en-US" altLang="ko-KR" sz="160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souling4you@gmail.com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1" y="4005064"/>
            <a:ext cx="9144000" cy="680224"/>
          </a:xfrm>
          <a:prstGeom prst="rect">
            <a:avLst/>
          </a:prstGeom>
        </p:spPr>
        <p:txBody>
          <a:bodyPr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endParaRPr lang="en-US" altLang="ko-KR" dirty="0">
              <a:solidFill>
                <a:srgbClr val="3333FF"/>
              </a:solidFill>
              <a:latin typeface="calibli"/>
            </a:endParaRPr>
          </a:p>
        </p:txBody>
      </p:sp>
    </p:spTree>
    <p:extLst>
      <p:ext uri="{BB962C8B-B14F-4D97-AF65-F5344CB8AC3E}">
        <p14:creationId xmlns:p14="http://schemas.microsoft.com/office/powerpoint/2010/main" val="135472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귀도 반 </a:t>
            </a:r>
            <a:r>
              <a:rPr lang="ko-KR" altLang="en-US" dirty="0" err="1"/>
              <a:t>로섬</a:t>
            </a:r>
            <a:r>
              <a:rPr lang="en-US" altLang="ko-KR" dirty="0"/>
              <a:t>(Guido van </a:t>
            </a:r>
            <a:r>
              <a:rPr lang="en-US" altLang="ko-KR" dirty="0" err="1"/>
              <a:t>Rossum</a:t>
            </a:r>
            <a:r>
              <a:rPr lang="en-US" altLang="ko-KR" dirty="0"/>
              <a:t>, 1956</a:t>
            </a:r>
            <a:r>
              <a:rPr lang="ko-KR" altLang="en-US" dirty="0"/>
              <a:t>년 </a:t>
            </a:r>
            <a:r>
              <a:rPr lang="en-US" altLang="ko-KR" dirty="0"/>
              <a:t>1</a:t>
            </a:r>
            <a:r>
              <a:rPr lang="ko-KR" altLang="en-US" dirty="0"/>
              <a:t>월 </a:t>
            </a:r>
            <a:r>
              <a:rPr lang="en-US" altLang="ko-KR" dirty="0"/>
              <a:t>31</a:t>
            </a:r>
            <a:r>
              <a:rPr lang="ko-KR" altLang="en-US" dirty="0"/>
              <a:t>일</a:t>
            </a:r>
            <a:r>
              <a:rPr lang="en-US" altLang="ko-KR" dirty="0"/>
              <a:t> ~)</a:t>
            </a:r>
          </a:p>
          <a:p>
            <a:pPr lvl="1" latinLnBrk="0"/>
            <a:r>
              <a:rPr lang="ko-KR" altLang="en-US" dirty="0"/>
              <a:t>네덜란드 출신의 컴퓨터 프로그래머</a:t>
            </a:r>
            <a:endParaRPr lang="en-US" altLang="ko-KR" dirty="0"/>
          </a:p>
          <a:p>
            <a:pPr lvl="1" latinLnBrk="0"/>
            <a:r>
              <a:rPr lang="ko-KR" altLang="en-US" dirty="0" err="1"/>
              <a:t>파이썬의</a:t>
            </a:r>
            <a:r>
              <a:rPr lang="ko-KR" altLang="en-US" dirty="0"/>
              <a:t> 자비로운 종신 독재자</a:t>
            </a:r>
            <a:r>
              <a:rPr lang="en-US" altLang="ko-KR" dirty="0"/>
              <a:t>(BDFL, Benevolent Dictator for Life)</a:t>
            </a:r>
          </a:p>
          <a:p>
            <a:pPr lvl="1" latinLnBrk="0"/>
            <a:endParaRPr lang="en-US" altLang="ko-KR" i="1" dirty="0"/>
          </a:p>
          <a:p>
            <a:pPr latinLnBrk="0"/>
            <a:r>
              <a:rPr lang="en-US" altLang="ko-KR" dirty="0"/>
              <a:t>Python</a:t>
            </a:r>
          </a:p>
          <a:p>
            <a:pPr lvl="1" latinLnBrk="0"/>
            <a:r>
              <a:rPr lang="ko-KR" altLang="en-US" dirty="0"/>
              <a:t>귀도 반 </a:t>
            </a:r>
            <a:r>
              <a:rPr lang="ko-KR" altLang="en-US" dirty="0" err="1"/>
              <a:t>로섬이</a:t>
            </a:r>
            <a:r>
              <a:rPr lang="ko-KR" altLang="en-US" dirty="0"/>
              <a:t> </a:t>
            </a:r>
            <a:r>
              <a:rPr lang="en-US" altLang="ko-KR" dirty="0"/>
              <a:t>1989</a:t>
            </a:r>
            <a:r>
              <a:rPr lang="ko-KR" altLang="en-US" dirty="0"/>
              <a:t>년 크리스마스 주에</a:t>
            </a:r>
            <a:r>
              <a:rPr lang="en-US" altLang="ko-KR" dirty="0"/>
              <a:t> </a:t>
            </a:r>
            <a:r>
              <a:rPr lang="ko-KR" altLang="en-US" dirty="0"/>
              <a:t>연구실이 닫혀있어서 심심한 김에 만든 프로그래밍 언어</a:t>
            </a:r>
            <a:endParaRPr lang="en-US" altLang="ko-KR" dirty="0"/>
          </a:p>
          <a:p>
            <a:pPr marL="0" indent="0" latinLnBrk="0">
              <a:buNone/>
            </a:pPr>
            <a:endParaRPr lang="en-US" altLang="ko-KR" dirty="0"/>
          </a:p>
          <a:p>
            <a:pPr latinLnBrk="0"/>
            <a:r>
              <a:rPr lang="en-US" altLang="ko-KR" dirty="0"/>
              <a:t>"Life is too short, You need python."</a:t>
            </a:r>
            <a:endParaRPr lang="en-US" altLang="ko-KR" i="1" dirty="0"/>
          </a:p>
          <a:p>
            <a:pPr lvl="1" latinLnBrk="0"/>
            <a:r>
              <a:rPr lang="en-US" altLang="ko-KR"/>
              <a:t>And the bachelor's course </a:t>
            </a:r>
            <a:r>
              <a:rPr lang="en-US" altLang="ko-KR" dirty="0"/>
              <a:t>is too short, You need python.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31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7723" y="4509120"/>
            <a:ext cx="2777785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4347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리스트</a:t>
            </a:r>
            <a:r>
              <a:rPr lang="en-US" altLang="ko-KR" dirty="0"/>
              <a:t>(list)</a:t>
            </a:r>
            <a:r>
              <a:rPr lang="ko-KR" altLang="en-US" dirty="0"/>
              <a:t> </a:t>
            </a:r>
            <a:endParaRPr lang="en-US" altLang="ko-KR" dirty="0"/>
          </a:p>
          <a:p>
            <a:pPr lvl="1" latinLnBrk="0"/>
            <a:r>
              <a:rPr lang="ko-KR" altLang="en-US" dirty="0"/>
              <a:t>리스트의 각 요소는 어떤 객체도 될 수 있다</a:t>
            </a:r>
            <a:r>
              <a:rPr lang="en-US" altLang="ko-KR" dirty="0"/>
              <a:t>.</a:t>
            </a:r>
          </a:p>
          <a:p>
            <a:pPr lvl="1" latinLnBrk="0"/>
            <a:r>
              <a:rPr lang="ko-KR" altLang="en-US" dirty="0"/>
              <a:t>리스트는 변경 가능</a:t>
            </a:r>
            <a:r>
              <a:rPr lang="en-US" altLang="ko-KR" dirty="0"/>
              <a:t>(mutable)</a:t>
            </a:r>
            <a:r>
              <a:rPr lang="ko-KR" altLang="en-US" dirty="0"/>
              <a:t>하기 때문에 항목을 할당하고</a:t>
            </a:r>
            <a:r>
              <a:rPr lang="en-US" altLang="ko-KR" dirty="0"/>
              <a:t>, </a:t>
            </a:r>
            <a:r>
              <a:rPr lang="ko-KR" altLang="en-US" dirty="0"/>
              <a:t>자유롭게 수정하거나 삭제할 수 있다</a:t>
            </a:r>
            <a:r>
              <a:rPr lang="en-US" altLang="ko-KR" dirty="0"/>
              <a:t>.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marL="457200" lvl="1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/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32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937" y="2459732"/>
            <a:ext cx="7096125" cy="240942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4697312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/>
              <a:t>튜플</a:t>
            </a:r>
            <a:r>
              <a:rPr lang="en-US" altLang="ko-KR" dirty="0"/>
              <a:t>(tuple)</a:t>
            </a:r>
          </a:p>
          <a:p>
            <a:pPr lvl="1" latinLnBrk="0"/>
            <a:r>
              <a:rPr lang="ko-KR" altLang="en-US" dirty="0" err="1"/>
              <a:t>튜플의</a:t>
            </a:r>
            <a:r>
              <a:rPr lang="ko-KR" altLang="en-US" dirty="0"/>
              <a:t> 각 요소는 어떤 객체도 될 수 있다</a:t>
            </a:r>
            <a:r>
              <a:rPr lang="en-US" altLang="ko-KR" dirty="0"/>
              <a:t>.</a:t>
            </a:r>
          </a:p>
          <a:p>
            <a:pPr lvl="1" latinLnBrk="0"/>
            <a:r>
              <a:rPr lang="ko-KR" altLang="en-US" dirty="0" err="1"/>
              <a:t>튜플은</a:t>
            </a:r>
            <a:r>
              <a:rPr lang="ko-KR" altLang="en-US" dirty="0"/>
              <a:t> 불변</a:t>
            </a:r>
            <a:r>
              <a:rPr lang="en-US" altLang="ko-KR" dirty="0"/>
              <a:t>(immutable)</a:t>
            </a:r>
            <a:r>
              <a:rPr lang="ko-KR" altLang="en-US" dirty="0"/>
              <a:t>하기 때문에 할당하고 나서</a:t>
            </a:r>
            <a:r>
              <a:rPr lang="en-US" altLang="ko-KR" dirty="0"/>
              <a:t>, </a:t>
            </a:r>
            <a:r>
              <a:rPr lang="ko-KR" altLang="en-US" dirty="0"/>
              <a:t>이를 바꿀 수 없다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33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628" y="2204864"/>
            <a:ext cx="6696744" cy="417646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66948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/>
              <a:t>딕셔너리</a:t>
            </a:r>
            <a:r>
              <a:rPr lang="en-US" altLang="ko-KR" dirty="0"/>
              <a:t>(dictionary)</a:t>
            </a:r>
          </a:p>
          <a:p>
            <a:pPr lvl="1" latinLnBrk="0"/>
            <a:r>
              <a:rPr lang="ko-KR" altLang="en-US" dirty="0"/>
              <a:t>항목의 순서를 따지지 않으며</a:t>
            </a:r>
            <a:r>
              <a:rPr lang="en-US" altLang="ko-KR" dirty="0"/>
              <a:t>, 0 </a:t>
            </a:r>
            <a:r>
              <a:rPr lang="ko-KR" altLang="en-US" dirty="0"/>
              <a:t>또는 </a:t>
            </a:r>
            <a:r>
              <a:rPr lang="en-US" altLang="ko-KR" dirty="0"/>
              <a:t>1</a:t>
            </a:r>
            <a:r>
              <a:rPr lang="ko-KR" altLang="en-US" dirty="0"/>
              <a:t>과 같은 오프셋으로 항목을 선택할 수 없다</a:t>
            </a:r>
            <a:r>
              <a:rPr lang="en-US" altLang="ko-KR" dirty="0"/>
              <a:t>. </a:t>
            </a:r>
            <a:r>
              <a:rPr lang="ko-KR" altLang="en-US" dirty="0"/>
              <a:t>대신 값</a:t>
            </a:r>
            <a:r>
              <a:rPr lang="en-US" altLang="ko-KR" dirty="0"/>
              <a:t>(value)</a:t>
            </a:r>
            <a:r>
              <a:rPr lang="ko-KR" altLang="en-US" dirty="0"/>
              <a:t>에 상응하는 고유한 키</a:t>
            </a:r>
            <a:r>
              <a:rPr lang="en-US" altLang="ko-KR" dirty="0"/>
              <a:t>(key)</a:t>
            </a:r>
            <a:r>
              <a:rPr lang="ko-KR" altLang="en-US" dirty="0"/>
              <a:t>를 지정한다</a:t>
            </a:r>
            <a:r>
              <a:rPr lang="en-US" altLang="ko-KR" dirty="0"/>
              <a:t>.</a:t>
            </a:r>
          </a:p>
          <a:p>
            <a:pPr lvl="1" latinLnBrk="0"/>
            <a:r>
              <a:rPr lang="ko-KR" altLang="en-US" dirty="0" err="1"/>
              <a:t>딕셔너리는</a:t>
            </a:r>
            <a:r>
              <a:rPr lang="ko-KR" altLang="en-US" dirty="0"/>
              <a:t> 변경 가능하므로 키</a:t>
            </a:r>
            <a:r>
              <a:rPr lang="en-US" altLang="ko-KR" dirty="0"/>
              <a:t>-</a:t>
            </a:r>
            <a:r>
              <a:rPr lang="ko-KR" altLang="en-US" dirty="0"/>
              <a:t>값 요소를 추가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수정할 수 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34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447105"/>
            <a:ext cx="6336704" cy="343016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0197914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/>
              <a:t>셋</a:t>
            </a:r>
            <a:r>
              <a:rPr lang="en-US" altLang="ko-KR" dirty="0"/>
              <a:t>(set)</a:t>
            </a:r>
          </a:p>
          <a:p>
            <a:pPr lvl="1" latinLnBrk="0"/>
            <a:r>
              <a:rPr lang="ko-KR" altLang="en-US" dirty="0"/>
              <a:t>셋은 수학에서 집합이다</a:t>
            </a:r>
            <a:r>
              <a:rPr lang="en-US" altLang="ko-KR" dirty="0"/>
              <a:t>. </a:t>
            </a:r>
          </a:p>
          <a:p>
            <a:pPr lvl="1" latinLnBrk="0"/>
            <a:r>
              <a:rPr lang="ko-KR" altLang="en-US" dirty="0"/>
              <a:t>각 키는 유일해야 한다</a:t>
            </a:r>
            <a:r>
              <a:rPr lang="en-US" altLang="ko-KR" dirty="0"/>
              <a:t>.</a:t>
            </a:r>
          </a:p>
          <a:p>
            <a:pPr lvl="1" latinLnBrk="0"/>
            <a:r>
              <a:rPr lang="ko-KR" altLang="en-US" dirty="0"/>
              <a:t>어떤 것이 존재하는지 여부만 판단하기 위해서는 셋을 사용한다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35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75" y="2420888"/>
            <a:ext cx="4895850" cy="33123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1907892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print </a:t>
            </a:r>
            <a:r>
              <a:rPr lang="ko-KR" altLang="en-US" dirty="0"/>
              <a:t>함수</a:t>
            </a:r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en-US" altLang="ko-KR" dirty="0"/>
              <a:t>type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 latinLnBrk="0"/>
            <a:r>
              <a:rPr lang="ko-KR" altLang="en-US" dirty="0"/>
              <a:t>대상 타입을 출력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"Hello, Python"</a:t>
            </a:r>
            <a:r>
              <a:rPr lang="ko-KR" altLang="en-US" dirty="0"/>
              <a:t>은 </a:t>
            </a:r>
            <a:r>
              <a:rPr lang="en-US" altLang="ko-KR" dirty="0" err="1"/>
              <a:t>str</a:t>
            </a:r>
            <a:r>
              <a:rPr lang="en-US" altLang="ko-KR" dirty="0"/>
              <a:t> </a:t>
            </a:r>
            <a:r>
              <a:rPr lang="ko-KR" altLang="en-US" dirty="0"/>
              <a:t>클래스의 객체이다</a:t>
            </a:r>
            <a:r>
              <a:rPr lang="en-US" altLang="ko-KR" dirty="0"/>
              <a:t>.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36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350" y="1412776"/>
            <a:ext cx="8115300" cy="17811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21" y="4311600"/>
            <a:ext cx="3332499" cy="5238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3286447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err="1"/>
              <a:t>dir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 latinLnBrk="0"/>
            <a:r>
              <a:rPr lang="ko-KR" altLang="en-US" dirty="0"/>
              <a:t>대상의 속성을 출력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__contains__ </a:t>
            </a:r>
            <a:r>
              <a:rPr lang="ko-KR" altLang="en-US" dirty="0"/>
              <a:t>는 특별 </a:t>
            </a:r>
            <a:r>
              <a:rPr lang="ko-KR" altLang="en-US" dirty="0" err="1"/>
              <a:t>메서드</a:t>
            </a:r>
            <a:endParaRPr lang="en-US" altLang="ko-KR" dirty="0"/>
          </a:p>
          <a:p>
            <a:pPr lvl="1" latinLnBrk="0"/>
            <a:r>
              <a:rPr lang="ko-KR" altLang="en-US" dirty="0"/>
              <a:t>특별 </a:t>
            </a:r>
            <a:r>
              <a:rPr lang="ko-KR" altLang="en-US" dirty="0" err="1"/>
              <a:t>메서드는</a:t>
            </a:r>
            <a:r>
              <a:rPr lang="ko-KR" altLang="en-US" dirty="0"/>
              <a:t> 일반적으로 </a:t>
            </a:r>
            <a:r>
              <a:rPr lang="ko-KR" altLang="en-US" dirty="0" err="1"/>
              <a:t>파이썬</a:t>
            </a:r>
            <a:r>
              <a:rPr lang="ko-KR" altLang="en-US" dirty="0"/>
              <a:t> 인터프리터가 호출하기 위한 것</a:t>
            </a:r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92" y="1790181"/>
            <a:ext cx="8847016" cy="30196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1218519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generator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 latinLnBrk="0"/>
            <a:r>
              <a:rPr lang="en-US" altLang="ko-KR" dirty="0"/>
              <a:t>generator </a:t>
            </a:r>
            <a:r>
              <a:rPr lang="ko-KR" altLang="en-US" dirty="0"/>
              <a:t>함수는 함수 본체를 포함하는 </a:t>
            </a:r>
            <a:r>
              <a:rPr lang="en-US" altLang="ko-KR" dirty="0"/>
              <a:t>generator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1" latinLnBrk="0"/>
            <a:r>
              <a:rPr lang="en-US" altLang="ko-KR" dirty="0"/>
              <a:t>next()</a:t>
            </a:r>
            <a:r>
              <a:rPr lang="ko-KR" altLang="en-US" dirty="0"/>
              <a:t>를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객체에 호출하면 함수 본체에 있는 다음 </a:t>
            </a:r>
            <a:r>
              <a:rPr lang="en-US" altLang="ko-KR" dirty="0"/>
              <a:t>yield</a:t>
            </a:r>
            <a:r>
              <a:rPr lang="ko-KR" altLang="en-US" dirty="0"/>
              <a:t>로 진행하며</a:t>
            </a:r>
            <a:r>
              <a:rPr lang="en-US" altLang="ko-KR" dirty="0"/>
              <a:t>, next()</a:t>
            </a:r>
            <a:r>
              <a:rPr lang="ko-KR" altLang="en-US" dirty="0"/>
              <a:t>는 함수 본체가 중단된 곳에서 생성된 값을 평가한다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함수 본체가 반환될 때 이 함수를 포함하고 있는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객체는 </a:t>
            </a:r>
            <a:r>
              <a:rPr lang="en-US" altLang="ko-KR" dirty="0"/>
              <a:t>Iterator </a:t>
            </a:r>
            <a:r>
              <a:rPr lang="ko-KR" altLang="en-US" dirty="0"/>
              <a:t>프로토콜에 따라 </a:t>
            </a:r>
            <a:r>
              <a:rPr lang="en-US" altLang="ko-KR" dirty="0" err="1"/>
              <a:t>StopIteration</a:t>
            </a:r>
            <a:r>
              <a:rPr lang="en-US" altLang="ko-KR" dirty="0"/>
              <a:t> </a:t>
            </a:r>
            <a:r>
              <a:rPr lang="ko-KR" altLang="en-US" dirty="0"/>
              <a:t>예외를 발생시킨다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38</a:t>
            </a:fld>
            <a:endParaRPr lang="en-US" altLang="ko-KR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55215"/>
            <a:ext cx="8640960" cy="32795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607807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generator </a:t>
            </a:r>
            <a:r>
              <a:rPr lang="ko-KR" altLang="en-US" dirty="0"/>
              <a:t>함수</a:t>
            </a:r>
            <a:endParaRPr lang="en-US" altLang="ko-KR" dirty="0"/>
          </a:p>
          <a:p>
            <a:pPr lvl="1" latinLnBrk="0"/>
            <a:r>
              <a:rPr lang="en-US" altLang="ko-KR" dirty="0"/>
              <a:t>generator </a:t>
            </a:r>
            <a:r>
              <a:rPr lang="ko-KR" altLang="en-US" dirty="0"/>
              <a:t>함수는 함수 본체를 포함하는 </a:t>
            </a:r>
            <a:r>
              <a:rPr lang="en-US" altLang="ko-KR" dirty="0"/>
              <a:t>generator </a:t>
            </a:r>
            <a:r>
              <a:rPr lang="ko-KR" altLang="en-US" dirty="0"/>
              <a:t>객체를 생성</a:t>
            </a:r>
            <a:endParaRPr lang="en-US" altLang="ko-KR" dirty="0"/>
          </a:p>
          <a:p>
            <a:pPr lvl="1" latinLnBrk="0"/>
            <a:r>
              <a:rPr lang="en-US" altLang="ko-KR" dirty="0"/>
              <a:t>next()</a:t>
            </a:r>
            <a:r>
              <a:rPr lang="ko-KR" altLang="en-US" dirty="0"/>
              <a:t>를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객체에 호출하면 함수 본체에 있는 다음 </a:t>
            </a:r>
            <a:r>
              <a:rPr lang="en-US" altLang="ko-KR" dirty="0"/>
              <a:t>yield</a:t>
            </a:r>
            <a:r>
              <a:rPr lang="ko-KR" altLang="en-US" dirty="0"/>
              <a:t>로 진행하며</a:t>
            </a:r>
            <a:r>
              <a:rPr lang="en-US" altLang="ko-KR" dirty="0"/>
              <a:t>, next()</a:t>
            </a:r>
            <a:r>
              <a:rPr lang="ko-KR" altLang="en-US" dirty="0"/>
              <a:t>는 함수 본체가 중단된 곳에서 생성된 값을 평가한다</a:t>
            </a:r>
            <a:r>
              <a:rPr lang="en-US" altLang="ko-KR" dirty="0"/>
              <a:t>. </a:t>
            </a:r>
            <a:r>
              <a:rPr lang="ko-KR" altLang="en-US" dirty="0"/>
              <a:t>마지막으로</a:t>
            </a:r>
            <a:r>
              <a:rPr lang="en-US" altLang="ko-KR" dirty="0"/>
              <a:t>, </a:t>
            </a:r>
            <a:r>
              <a:rPr lang="ko-KR" altLang="en-US" dirty="0"/>
              <a:t>함수 본체가 반환될 때 이 함수를 포함하고 있는 </a:t>
            </a:r>
            <a:r>
              <a:rPr lang="ko-KR" altLang="en-US" dirty="0" err="1"/>
              <a:t>제너레이터</a:t>
            </a:r>
            <a:r>
              <a:rPr lang="ko-KR" altLang="en-US" dirty="0"/>
              <a:t> 객체는 </a:t>
            </a:r>
            <a:r>
              <a:rPr lang="en-US" altLang="ko-KR" dirty="0"/>
              <a:t>Iterator </a:t>
            </a:r>
            <a:r>
              <a:rPr lang="ko-KR" altLang="en-US" dirty="0"/>
              <a:t>프로토콜에 따라 </a:t>
            </a:r>
            <a:r>
              <a:rPr lang="en-US" altLang="ko-KR" dirty="0" err="1"/>
              <a:t>StopIteration</a:t>
            </a:r>
            <a:r>
              <a:rPr lang="en-US" altLang="ko-KR" dirty="0"/>
              <a:t> </a:t>
            </a:r>
            <a:r>
              <a:rPr lang="ko-KR" altLang="en-US" dirty="0"/>
              <a:t>예외를 발생시킨다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39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2996951"/>
            <a:ext cx="8743988" cy="32377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3934836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5C0B3D-87E3-48EE-8458-0B786AB692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및 실습 </a:t>
            </a:r>
            <a:r>
              <a:rPr lang="en-US" altLang="ko-KR" dirty="0"/>
              <a:t>– VM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6782C6A-7FE0-43C9-B66B-7BBEA663EE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dirty="0"/>
              <a:t>Setup</a:t>
            </a:r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6"/>
            </a:pPr>
            <a:r>
              <a:rPr lang="en-US" altLang="ko-KR" sz="2000" dirty="0"/>
              <a:t>“</a:t>
            </a:r>
            <a:r>
              <a:rPr lang="ko-KR" altLang="en-US" sz="2000" dirty="0"/>
              <a:t>가져오기</a:t>
            </a:r>
            <a:r>
              <a:rPr lang="en-US" altLang="ko-KR" sz="2000" dirty="0"/>
              <a:t>”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478C261-6E8D-4854-B4CE-9294D06A1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</a:t>
            </a:fld>
            <a:endParaRPr lang="en-US" altLang="ko-KR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841B5F2C-5809-4888-B84A-F3E4011E95EF}"/>
              </a:ext>
            </a:extLst>
          </p:cNvPr>
          <p:cNvGrpSpPr/>
          <p:nvPr/>
        </p:nvGrpSpPr>
        <p:grpSpPr>
          <a:xfrm>
            <a:off x="3563888" y="937877"/>
            <a:ext cx="5019341" cy="3883912"/>
            <a:chOff x="2062329" y="2286796"/>
            <a:chExt cx="5019341" cy="388391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715766A9-F275-4991-AB66-1E236FABDC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28"/>
            <a:stretch/>
          </p:blipFill>
          <p:spPr>
            <a:xfrm>
              <a:off x="2062329" y="2286796"/>
              <a:ext cx="5019341" cy="3883912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2E620174-6A03-40AE-859E-DD6F164F1BA7}"/>
                </a:ext>
              </a:extLst>
            </p:cNvPr>
            <p:cNvSpPr/>
            <p:nvPr/>
          </p:nvSpPr>
          <p:spPr bwMode="auto">
            <a:xfrm>
              <a:off x="5879222" y="5902036"/>
              <a:ext cx="567759" cy="182972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A321A60D-3CE2-497C-A0A4-EDEF61DF0B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3281" y="5176843"/>
            <a:ext cx="4940554" cy="158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248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generator </a:t>
            </a:r>
            <a:r>
              <a:rPr lang="ko-KR" altLang="en-US" dirty="0"/>
              <a:t>함수</a:t>
            </a:r>
            <a:endParaRPr lang="en-US" altLang="ko-KR" dirty="0"/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40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539" y="1507022"/>
            <a:ext cx="8290917" cy="44005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830594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/>
              <a:t>코루틴</a:t>
            </a:r>
            <a:r>
              <a:rPr lang="en-US" altLang="ko-KR" dirty="0"/>
              <a:t>(</a:t>
            </a:r>
            <a:r>
              <a:rPr lang="en-US" altLang="ko-KR" dirty="0" err="1"/>
              <a:t>Coroutine</a:t>
            </a:r>
            <a:r>
              <a:rPr lang="en-US" altLang="ko-KR" dirty="0"/>
              <a:t>)</a:t>
            </a:r>
          </a:p>
          <a:p>
            <a:pPr lvl="1" latinLnBrk="0"/>
            <a:r>
              <a:rPr lang="ko-KR" altLang="en-US" dirty="0" err="1"/>
              <a:t>제너레이터의</a:t>
            </a:r>
            <a:r>
              <a:rPr lang="ko-KR" altLang="en-US" dirty="0"/>
              <a:t> </a:t>
            </a:r>
            <a:r>
              <a:rPr lang="ko-KR" altLang="en-US" dirty="0" err="1"/>
              <a:t>호출자는</a:t>
            </a:r>
            <a:r>
              <a:rPr lang="ko-KR" altLang="en-US" dirty="0"/>
              <a:t> </a:t>
            </a:r>
            <a:r>
              <a:rPr lang="en-US" altLang="ko-KR" dirty="0"/>
              <a:t>send()</a:t>
            </a:r>
            <a:r>
              <a:rPr lang="ko-KR" altLang="en-US" dirty="0"/>
              <a:t>를 이용해서 </a:t>
            </a:r>
            <a:r>
              <a:rPr lang="ko-KR" altLang="en-US" dirty="0" err="1"/>
              <a:t>제너레이터</a:t>
            </a:r>
            <a:r>
              <a:rPr lang="ko-KR" altLang="en-US" dirty="0"/>
              <a:t> 함수 내부의 </a:t>
            </a:r>
            <a:r>
              <a:rPr lang="en-US" altLang="ko-KR" dirty="0"/>
              <a:t>yield </a:t>
            </a:r>
            <a:r>
              <a:rPr lang="ko-KR" altLang="en-US" dirty="0" err="1"/>
              <a:t>표현식의</a:t>
            </a:r>
            <a:r>
              <a:rPr lang="ko-KR" altLang="en-US" dirty="0"/>
              <a:t> 값이 될 데이터를 전송할 수 있다</a:t>
            </a:r>
            <a:r>
              <a:rPr lang="en-US" altLang="ko-KR" dirty="0"/>
              <a:t>. </a:t>
            </a:r>
            <a:r>
              <a:rPr lang="ko-KR" altLang="en-US" dirty="0"/>
              <a:t>이렇게 </a:t>
            </a:r>
            <a:r>
              <a:rPr lang="ko-KR" altLang="en-US" dirty="0" err="1"/>
              <a:t>제너레이터가</a:t>
            </a:r>
            <a:r>
              <a:rPr lang="ko-KR" altLang="en-US" dirty="0"/>
              <a:t> </a:t>
            </a:r>
            <a:r>
              <a:rPr lang="ko-KR" altLang="en-US" dirty="0" err="1"/>
              <a:t>호출자에</a:t>
            </a:r>
            <a:r>
              <a:rPr lang="ko-KR" altLang="en-US" dirty="0"/>
              <a:t> 데이터를 생성해주고 </a:t>
            </a:r>
            <a:r>
              <a:rPr lang="ko-KR" altLang="en-US" dirty="0" err="1"/>
              <a:t>호출자로부터</a:t>
            </a:r>
            <a:r>
              <a:rPr lang="ko-KR" altLang="en-US" dirty="0"/>
              <a:t> 데이터를 받으면서 </a:t>
            </a:r>
            <a:r>
              <a:rPr lang="ko-KR" altLang="en-US" dirty="0" err="1"/>
              <a:t>호출자와</a:t>
            </a:r>
            <a:r>
              <a:rPr lang="ko-KR" altLang="en-US" dirty="0"/>
              <a:t> 협업하는 프로시저인 </a:t>
            </a:r>
            <a:r>
              <a:rPr lang="ko-KR" altLang="en-US" dirty="0" err="1"/>
              <a:t>코루틴이</a:t>
            </a:r>
            <a:r>
              <a:rPr lang="ko-KR" altLang="en-US" dirty="0"/>
              <a:t> 된다</a:t>
            </a:r>
            <a:r>
              <a:rPr lang="en-US" altLang="ko-KR" dirty="0"/>
              <a:t>.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41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649048"/>
            <a:ext cx="6172200" cy="36957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395536" y="4653136"/>
            <a:ext cx="2088232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53951" y="4607259"/>
            <a:ext cx="2294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코루틴을</a:t>
            </a:r>
            <a:r>
              <a:rPr lang="ko-KR" altLang="en-US" sz="1400" b="1" dirty="0">
                <a:solidFill>
                  <a:srgbClr val="FF0000"/>
                </a:solidFill>
              </a:rPr>
              <a:t> 대기 상태로 만듦</a:t>
            </a:r>
          </a:p>
        </p:txBody>
      </p:sp>
      <p:sp>
        <p:nvSpPr>
          <p:cNvPr id="9" name="직사각형 8"/>
          <p:cNvSpPr/>
          <p:nvPr/>
        </p:nvSpPr>
        <p:spPr bwMode="auto">
          <a:xfrm>
            <a:off x="395536" y="5128800"/>
            <a:ext cx="2304256" cy="2395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699792" y="5070359"/>
            <a:ext cx="3348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send() </a:t>
            </a:r>
            <a:r>
              <a:rPr lang="ko-KR" altLang="en-US" sz="1400" b="1" dirty="0" err="1">
                <a:solidFill>
                  <a:srgbClr val="FF0000"/>
                </a:solidFill>
              </a:rPr>
              <a:t>메서드를</a:t>
            </a:r>
            <a:r>
              <a:rPr lang="ko-KR" altLang="en-US" sz="1400" b="1" dirty="0">
                <a:solidFill>
                  <a:srgbClr val="FF0000"/>
                </a:solidFill>
              </a:rPr>
              <a:t> 통해 </a:t>
            </a:r>
            <a:r>
              <a:rPr lang="ko-KR" altLang="en-US" sz="1400" b="1" dirty="0" err="1">
                <a:solidFill>
                  <a:srgbClr val="FF0000"/>
                </a:solidFill>
              </a:rPr>
              <a:t>코루틴에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</a:rPr>
              <a:t>42</a:t>
            </a:r>
            <a:r>
              <a:rPr lang="ko-KR" altLang="en-US" sz="1400" b="1" dirty="0">
                <a:solidFill>
                  <a:srgbClr val="FF0000"/>
                </a:solidFill>
              </a:rPr>
              <a:t>를 보냄</a:t>
            </a:r>
          </a:p>
        </p:txBody>
      </p:sp>
      <p:sp>
        <p:nvSpPr>
          <p:cNvPr id="11" name="직사각형 10"/>
          <p:cNvSpPr/>
          <p:nvPr/>
        </p:nvSpPr>
        <p:spPr bwMode="auto">
          <a:xfrm>
            <a:off x="395535" y="5616998"/>
            <a:ext cx="4352633" cy="72775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720734" y="5714092"/>
            <a:ext cx="3185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 err="1">
                <a:solidFill>
                  <a:srgbClr val="FF0000"/>
                </a:solidFill>
              </a:rPr>
              <a:t>코루틴도</a:t>
            </a:r>
            <a:r>
              <a:rPr lang="ko-KR" altLang="en-US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 err="1">
                <a:solidFill>
                  <a:srgbClr val="FF0000"/>
                </a:solidFill>
              </a:rPr>
              <a:t>제너레이터의</a:t>
            </a:r>
            <a:r>
              <a:rPr lang="ko-KR" altLang="en-US" sz="1400" b="1" dirty="0">
                <a:solidFill>
                  <a:srgbClr val="FF0000"/>
                </a:solidFill>
              </a:rPr>
              <a:t> 끝에 도달하면</a:t>
            </a:r>
            <a:endParaRPr lang="en-US" altLang="ko-KR" sz="1400" b="1" dirty="0">
              <a:solidFill>
                <a:srgbClr val="FF0000"/>
              </a:solidFill>
            </a:endParaRPr>
          </a:p>
          <a:p>
            <a:r>
              <a:rPr lang="en-US" altLang="ko-KR" sz="1400" b="1" dirty="0" err="1">
                <a:solidFill>
                  <a:srgbClr val="FF0000"/>
                </a:solidFill>
              </a:rPr>
              <a:t>StopIteration</a:t>
            </a:r>
            <a:r>
              <a:rPr lang="ko-KR" altLang="en-US" sz="1400" b="1" dirty="0">
                <a:solidFill>
                  <a:srgbClr val="FF0000"/>
                </a:solidFill>
              </a:rPr>
              <a:t>을 반환함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12694111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/>
              <a:t>데커레이터</a:t>
            </a:r>
            <a:r>
              <a:rPr lang="en-US" altLang="ko-KR"/>
              <a:t>(Decorator)</a:t>
            </a:r>
            <a:endParaRPr lang="en-US" altLang="ko-KR" dirty="0"/>
          </a:p>
          <a:p>
            <a:pPr lvl="1" latinLnBrk="0"/>
            <a:r>
              <a:rPr lang="ko-KR" altLang="en-US"/>
              <a:t>데커레이터는 다른 함수를 인수로 받는 콜러블</a:t>
            </a:r>
            <a:r>
              <a:rPr lang="en-US" altLang="ko-KR"/>
              <a:t>(</a:t>
            </a:r>
            <a:r>
              <a:rPr lang="ko-KR" altLang="en-US"/>
              <a:t>데커레이트된 함수</a:t>
            </a:r>
            <a:r>
              <a:rPr lang="en-US" altLang="ko-KR"/>
              <a:t>)</a:t>
            </a:r>
            <a:r>
              <a:rPr lang="ko-KR" altLang="en-US"/>
              <a:t>이다</a:t>
            </a:r>
            <a:r>
              <a:rPr lang="en-US" altLang="ko-KR"/>
              <a:t>. </a:t>
            </a:r>
          </a:p>
          <a:p>
            <a:pPr lvl="2" latinLnBrk="0"/>
            <a:r>
              <a:rPr lang="ko-KR" altLang="en-US"/>
              <a:t>콜러블</a:t>
            </a:r>
            <a:r>
              <a:rPr lang="en-US" altLang="ko-KR"/>
              <a:t>: </a:t>
            </a:r>
            <a:r>
              <a:rPr lang="ko-KR" altLang="en-US"/>
              <a:t>호출할 수 있는 객체 </a:t>
            </a:r>
            <a:r>
              <a:rPr lang="en-US" altLang="ko-KR"/>
              <a:t>( </a:t>
            </a:r>
            <a:r>
              <a:rPr lang="ko-KR" altLang="en-US"/>
              <a:t>사용자 정의 함수</a:t>
            </a:r>
            <a:r>
              <a:rPr lang="en-US" altLang="ko-KR"/>
              <a:t>, </a:t>
            </a:r>
            <a:r>
              <a:rPr lang="ko-KR" altLang="en-US"/>
              <a:t>내장 함수</a:t>
            </a:r>
            <a:r>
              <a:rPr lang="en-US" altLang="ko-KR"/>
              <a:t>, </a:t>
            </a:r>
            <a:r>
              <a:rPr lang="ko-KR" altLang="en-US"/>
              <a:t>내장 메서드</a:t>
            </a:r>
            <a:r>
              <a:rPr lang="en-US" altLang="ko-KR"/>
              <a:t>, </a:t>
            </a:r>
            <a:r>
              <a:rPr lang="ko-KR" altLang="en-US"/>
              <a:t>메서드</a:t>
            </a:r>
            <a:r>
              <a:rPr lang="en-US" altLang="ko-KR"/>
              <a:t>, </a:t>
            </a:r>
            <a:r>
              <a:rPr lang="ko-KR" altLang="en-US"/>
              <a:t>클래스</a:t>
            </a:r>
            <a:r>
              <a:rPr lang="en-US" altLang="ko-KR"/>
              <a:t>, </a:t>
            </a:r>
            <a:r>
              <a:rPr lang="ko-KR" altLang="en-US"/>
              <a:t>클래스 객체</a:t>
            </a:r>
            <a:r>
              <a:rPr lang="en-US" altLang="ko-KR"/>
              <a:t>, </a:t>
            </a:r>
            <a:r>
              <a:rPr lang="ko-KR" altLang="en-US"/>
              <a:t>제너레이터 함수 </a:t>
            </a:r>
            <a:r>
              <a:rPr lang="en-US" altLang="ko-KR"/>
              <a:t>)</a:t>
            </a:r>
          </a:p>
          <a:p>
            <a:pPr lvl="1" latinLnBrk="0"/>
            <a:r>
              <a:rPr lang="ko-KR" altLang="en-US"/>
              <a:t>데커레이터는 데커레이트된 함수에 어떤 처리를 수행하고</a:t>
            </a:r>
            <a:r>
              <a:rPr lang="en-US" altLang="ko-KR"/>
              <a:t>, </a:t>
            </a:r>
            <a:r>
              <a:rPr lang="ko-KR" altLang="en-US"/>
              <a:t>함수를 반환하거나 함수를 다른 함수나 콜러블 객체로 대체한다</a:t>
            </a:r>
            <a:r>
              <a:rPr lang="en-US" altLang="ko-KR"/>
              <a:t>.</a:t>
            </a:r>
          </a:p>
          <a:p>
            <a:pPr lvl="1" latinLnBrk="0"/>
            <a:endParaRPr lang="en-US" altLang="ko-KR"/>
          </a:p>
          <a:p>
            <a:pPr lvl="1" latinLnBrk="0"/>
            <a:endParaRPr lang="en-US" altLang="ko-KR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42</a:t>
            </a:fld>
            <a:endParaRPr lang="en-US" altLang="ko-KR"/>
          </a:p>
        </p:txBody>
      </p:sp>
      <p:sp>
        <p:nvSpPr>
          <p:cNvPr id="13" name="TextBox 12"/>
          <p:cNvSpPr txBox="1"/>
          <p:nvPr/>
        </p:nvSpPr>
        <p:spPr>
          <a:xfrm>
            <a:off x="3598015" y="550707"/>
            <a:ext cx="19479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책</a:t>
            </a:r>
            <a:r>
              <a:rPr lang="en-US" altLang="ko-KR" sz="1400"/>
              <a:t>): Fluent Python</a:t>
            </a:r>
            <a:endParaRPr lang="ko-KR" altLang="en-US" sz="140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174" y="2888319"/>
            <a:ext cx="5581650" cy="318135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021353" y="2826704"/>
            <a:ext cx="3480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deco()</a:t>
            </a:r>
            <a:r>
              <a:rPr lang="ko-KR" altLang="en-US">
                <a:solidFill>
                  <a:srgbClr val="FF0000"/>
                </a:solidFill>
              </a:rPr>
              <a:t>가 </a:t>
            </a:r>
            <a:r>
              <a:rPr lang="en-US" altLang="ko-KR">
                <a:solidFill>
                  <a:srgbClr val="FF0000"/>
                </a:solidFill>
              </a:rPr>
              <a:t>inner() </a:t>
            </a:r>
            <a:r>
              <a:rPr lang="ko-KR" altLang="en-US">
                <a:solidFill>
                  <a:srgbClr val="FF0000"/>
                </a:solidFill>
              </a:rPr>
              <a:t>함수 객체를 반환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781265" y="4288774"/>
            <a:ext cx="3258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solidFill>
                  <a:srgbClr val="FF0000"/>
                </a:solidFill>
              </a:rPr>
              <a:t>target()</a:t>
            </a:r>
            <a:r>
              <a:rPr lang="ko-KR" altLang="en-US">
                <a:solidFill>
                  <a:srgbClr val="FF0000"/>
                </a:solidFill>
              </a:rPr>
              <a:t>을 </a:t>
            </a:r>
            <a:r>
              <a:rPr lang="en-US" altLang="ko-KR">
                <a:solidFill>
                  <a:srgbClr val="FF0000"/>
                </a:solidFill>
              </a:rPr>
              <a:t>deco</a:t>
            </a:r>
            <a:r>
              <a:rPr lang="ko-KR" altLang="en-US">
                <a:solidFill>
                  <a:srgbClr val="FF0000"/>
                </a:solidFill>
              </a:rPr>
              <a:t>로 데커레이트함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76600" y="5032543"/>
            <a:ext cx="5932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데커레이트된 </a:t>
            </a:r>
            <a:r>
              <a:rPr lang="en-US" altLang="ko-KR">
                <a:solidFill>
                  <a:srgbClr val="FF0000"/>
                </a:solidFill>
              </a:rPr>
              <a:t>target()</a:t>
            </a:r>
            <a:r>
              <a:rPr lang="ko-KR" altLang="en-US">
                <a:solidFill>
                  <a:srgbClr val="FF0000"/>
                </a:solidFill>
              </a:rPr>
              <a:t>을 호출하면 실제로는 </a:t>
            </a:r>
            <a:r>
              <a:rPr lang="en-US" altLang="ko-KR">
                <a:solidFill>
                  <a:srgbClr val="FF0000"/>
                </a:solidFill>
              </a:rPr>
              <a:t>inner()</a:t>
            </a:r>
            <a:r>
              <a:rPr lang="ko-KR" altLang="en-US">
                <a:solidFill>
                  <a:srgbClr val="FF0000"/>
                </a:solidFill>
              </a:rPr>
              <a:t>를 실행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691680" y="6069669"/>
            <a:ext cx="5951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solidFill>
                  <a:srgbClr val="FF0000"/>
                </a:solidFill>
              </a:rPr>
              <a:t>조사해보면 </a:t>
            </a:r>
            <a:r>
              <a:rPr lang="en-US" altLang="ko-KR">
                <a:solidFill>
                  <a:srgbClr val="FF0000"/>
                </a:solidFill>
              </a:rPr>
              <a:t>target</a:t>
            </a:r>
            <a:r>
              <a:rPr lang="ko-KR" altLang="en-US">
                <a:solidFill>
                  <a:srgbClr val="FF0000"/>
                </a:solidFill>
              </a:rPr>
              <a:t>이 </a:t>
            </a:r>
            <a:r>
              <a:rPr lang="en-US" altLang="ko-KR">
                <a:solidFill>
                  <a:srgbClr val="FF0000"/>
                </a:solidFill>
              </a:rPr>
              <a:t>inner()</a:t>
            </a:r>
            <a:r>
              <a:rPr lang="ko-KR" altLang="en-US">
                <a:solidFill>
                  <a:srgbClr val="FF0000"/>
                </a:solidFill>
              </a:rPr>
              <a:t>를 가리키고 있음을 알 수 있다</a:t>
            </a:r>
            <a:r>
              <a:rPr lang="en-US" altLang="ko-KR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6456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android platform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ko-KR" altLang="en-US" dirty="0" err="1"/>
              <a:t>안드로이드</a:t>
            </a:r>
            <a:r>
              <a:rPr lang="ko-KR" altLang="en-US" dirty="0"/>
              <a:t> </a:t>
            </a:r>
            <a:r>
              <a:rPr lang="ko-KR" altLang="en-US" dirty="0" err="1"/>
              <a:t>앱</a:t>
            </a:r>
            <a:endParaRPr lang="en-US" altLang="ko-KR" dirty="0"/>
          </a:p>
          <a:p>
            <a:pPr lvl="1" latinLnBrk="0"/>
            <a:r>
              <a:rPr lang="ko-KR" altLang="en-US" dirty="0"/>
              <a:t>기본적으로 압축된 </a:t>
            </a:r>
            <a:r>
              <a:rPr lang="en-US" altLang="ko-KR" dirty="0"/>
              <a:t>archive</a:t>
            </a:r>
            <a:r>
              <a:rPr lang="ko-KR" altLang="en-US" dirty="0"/>
              <a:t>이며 </a:t>
            </a:r>
            <a:r>
              <a:rPr lang="en-US" altLang="ko-KR" dirty="0"/>
              <a:t>.</a:t>
            </a:r>
            <a:r>
              <a:rPr lang="en-US" altLang="ko-KR" dirty="0" err="1"/>
              <a:t>apk</a:t>
            </a:r>
            <a:r>
              <a:rPr lang="en-US" altLang="ko-KR" dirty="0"/>
              <a:t> </a:t>
            </a:r>
            <a:r>
              <a:rPr lang="ko-KR" altLang="en-US" dirty="0"/>
              <a:t>파일 </a:t>
            </a:r>
            <a:r>
              <a:rPr lang="ko-KR" altLang="en-US" dirty="0" err="1"/>
              <a:t>확장자를</a:t>
            </a:r>
            <a:r>
              <a:rPr lang="ko-KR" altLang="en-US" dirty="0"/>
              <a:t> 가진다</a:t>
            </a:r>
            <a:r>
              <a:rPr lang="en-US" altLang="ko-KR" dirty="0"/>
              <a:t>.</a:t>
            </a:r>
          </a:p>
          <a:p>
            <a:pPr lvl="1" latinLnBrk="0"/>
            <a:r>
              <a:rPr lang="en-US" altLang="ko-KR" dirty="0"/>
              <a:t>AndroidManifest.xml : entry-points, permissions, actions</a:t>
            </a:r>
          </a:p>
          <a:p>
            <a:pPr lvl="1" latinLnBrk="0"/>
            <a:r>
              <a:rPr lang="en-US" altLang="ko-KR" dirty="0" err="1"/>
              <a:t>classes.dex</a:t>
            </a:r>
            <a:r>
              <a:rPr lang="en-US" altLang="ko-KR" dirty="0"/>
              <a:t> : </a:t>
            </a:r>
            <a:r>
              <a:rPr lang="en-US" altLang="ko-KR" dirty="0" err="1"/>
              <a:t>Dalvik</a:t>
            </a:r>
            <a:r>
              <a:rPr lang="en-US" altLang="ko-KR" dirty="0"/>
              <a:t> byte code</a:t>
            </a:r>
          </a:p>
          <a:p>
            <a:pPr lvl="1" latinLnBrk="0"/>
            <a:r>
              <a:rPr lang="en-US" altLang="ko-KR" dirty="0"/>
              <a:t>assets : external resources (audio files, images)</a:t>
            </a:r>
          </a:p>
          <a:p>
            <a:pPr lvl="1" latinLnBrk="0"/>
            <a:r>
              <a:rPr lang="en-US" altLang="ko-KR" dirty="0"/>
              <a:t>res : .xml files (visual structure of the user interface)</a:t>
            </a:r>
          </a:p>
          <a:p>
            <a:pPr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43</a:t>
            </a:fld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309" y="3576000"/>
            <a:ext cx="2021794" cy="21490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45" y="3138352"/>
            <a:ext cx="2178077" cy="15121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0645" y="4769732"/>
            <a:ext cx="1298257" cy="144398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8998" y="4802974"/>
            <a:ext cx="2847361" cy="1410738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 bwMode="auto">
          <a:xfrm flipV="1">
            <a:off x="1540405" y="3305896"/>
            <a:ext cx="2100876" cy="45661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3333FF"/>
            </a:solidFill>
            <a:prstDash val="solid"/>
            <a:round/>
            <a:headEnd type="oval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직선 화살표 연결선 11"/>
          <p:cNvCxnSpPr/>
          <p:nvPr/>
        </p:nvCxnSpPr>
        <p:spPr bwMode="auto">
          <a:xfrm>
            <a:off x="1324381" y="4650520"/>
            <a:ext cx="2316900" cy="26386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3333FF"/>
            </a:solidFill>
            <a:prstDash val="solid"/>
            <a:round/>
            <a:headEnd type="oval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직선 화살표 연결선 13"/>
          <p:cNvCxnSpPr/>
          <p:nvPr/>
        </p:nvCxnSpPr>
        <p:spPr bwMode="auto">
          <a:xfrm>
            <a:off x="4440548" y="4941548"/>
            <a:ext cx="1158450" cy="69012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3333FF"/>
            </a:solidFill>
            <a:prstDash val="solid"/>
            <a:round/>
            <a:headEnd type="oval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직사각형 8"/>
          <p:cNvSpPr/>
          <p:nvPr/>
        </p:nvSpPr>
        <p:spPr bwMode="auto">
          <a:xfrm>
            <a:off x="755576" y="3609388"/>
            <a:ext cx="720080" cy="285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직사각형 12"/>
          <p:cNvSpPr/>
          <p:nvPr/>
        </p:nvSpPr>
        <p:spPr bwMode="auto">
          <a:xfrm>
            <a:off x="755576" y="4782442"/>
            <a:ext cx="1872208" cy="285048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94225" y="548680"/>
            <a:ext cx="7155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논문</a:t>
            </a:r>
            <a:r>
              <a:rPr lang="en-US" altLang="ko-KR" sz="1400"/>
              <a:t>): Stealth attacks An extended insight into the obfuscation effects on Android malware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8227834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The android platform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pPr latinLnBrk="0"/>
            <a:r>
              <a:rPr lang="en-US" altLang="ko-KR" dirty="0" err="1"/>
              <a:t>Dex</a:t>
            </a:r>
            <a:r>
              <a:rPr lang="en-US" altLang="ko-KR" dirty="0"/>
              <a:t> file structure</a:t>
            </a:r>
          </a:p>
          <a:p>
            <a:pPr lvl="1" latinLnBrk="0"/>
            <a:r>
              <a:rPr lang="en-US" altLang="ko-KR" sz="1600" dirty="0"/>
              <a:t>Header</a:t>
            </a:r>
          </a:p>
          <a:p>
            <a:pPr lvl="2" latinLnBrk="0"/>
            <a:r>
              <a:rPr lang="ko-KR" altLang="en-US" sz="1400" dirty="0"/>
              <a:t>매직 넘버</a:t>
            </a:r>
            <a:r>
              <a:rPr lang="en-US" altLang="ko-KR" sz="1400" dirty="0"/>
              <a:t>, </a:t>
            </a:r>
            <a:r>
              <a:rPr lang="ko-KR" altLang="en-US" sz="1400" dirty="0"/>
              <a:t>파일 </a:t>
            </a:r>
            <a:r>
              <a:rPr lang="ko-KR" altLang="en-US" sz="1400" dirty="0" err="1"/>
              <a:t>체크섬</a:t>
            </a:r>
            <a:r>
              <a:rPr lang="ko-KR" altLang="en-US" sz="1400" dirty="0"/>
              <a:t> 넘버</a:t>
            </a:r>
            <a:r>
              <a:rPr lang="en-US" altLang="ko-KR" sz="1400" dirty="0"/>
              <a:t>, .</a:t>
            </a:r>
            <a:r>
              <a:rPr lang="en-US" altLang="ko-KR" sz="1400" dirty="0" err="1"/>
              <a:t>dex</a:t>
            </a:r>
            <a:r>
              <a:rPr lang="en-US" altLang="ko-KR" sz="1400" dirty="0"/>
              <a:t> file</a:t>
            </a:r>
            <a:r>
              <a:rPr lang="ko-KR" altLang="en-US" sz="1400" dirty="0"/>
              <a:t>에 대한</a:t>
            </a:r>
            <a:r>
              <a:rPr lang="en-US" altLang="ko-KR" sz="1400" dirty="0"/>
              <a:t> 20bytes</a:t>
            </a:r>
            <a:r>
              <a:rPr lang="ko-KR" altLang="en-US" sz="1400" dirty="0"/>
              <a:t>의 </a:t>
            </a:r>
            <a:r>
              <a:rPr lang="en-US" altLang="ko-KR" sz="1400" dirty="0"/>
              <a:t>SHA-1 hash</a:t>
            </a:r>
          </a:p>
          <a:p>
            <a:pPr lvl="2" latinLnBrk="0"/>
            <a:r>
              <a:rPr lang="ko-KR" altLang="en-US" sz="1400" dirty="0"/>
              <a:t>헤더와 파일의 크기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엔디안</a:t>
            </a:r>
            <a:r>
              <a:rPr lang="ko-KR" altLang="en-US" sz="1400" dirty="0"/>
              <a:t> 태그</a:t>
            </a:r>
            <a:r>
              <a:rPr lang="en-US" altLang="ko-KR" sz="1400" dirty="0"/>
              <a:t>, Data </a:t>
            </a:r>
            <a:r>
              <a:rPr lang="ko-KR" altLang="en-US" sz="1400" dirty="0"/>
              <a:t>영역에 대한 특정한 주소</a:t>
            </a:r>
            <a:endParaRPr lang="en-US" altLang="ko-KR" sz="1400" dirty="0"/>
          </a:p>
          <a:p>
            <a:pPr lvl="2" latinLnBrk="0"/>
            <a:r>
              <a:rPr lang="ko-KR" altLang="en-US" sz="1400" dirty="0"/>
              <a:t>다른 </a:t>
            </a:r>
            <a:r>
              <a:rPr lang="en-US" altLang="ko-KR" sz="1400" dirty="0"/>
              <a:t>IDs </a:t>
            </a:r>
            <a:r>
              <a:rPr lang="ko-KR" altLang="en-US" sz="1400" dirty="0"/>
              <a:t>영역의 크기와 위치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String IDs</a:t>
            </a:r>
          </a:p>
          <a:p>
            <a:pPr lvl="2" latinLnBrk="0"/>
            <a:r>
              <a:rPr lang="ko-KR" altLang="en-US" sz="1400" dirty="0"/>
              <a:t>관련된 문자열이 저장되는 </a:t>
            </a:r>
            <a:r>
              <a:rPr lang="en-US" altLang="ko-KR" sz="1400" dirty="0"/>
              <a:t>data section</a:t>
            </a:r>
            <a:r>
              <a:rPr lang="ko-KR" altLang="en-US" sz="1400" dirty="0"/>
              <a:t>를 가리키는 주소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Type IDs </a:t>
            </a:r>
          </a:p>
          <a:p>
            <a:pPr lvl="2" latinLnBrk="0"/>
            <a:r>
              <a:rPr lang="ko-KR" altLang="en-US" sz="1400" dirty="0"/>
              <a:t>일치하는 </a:t>
            </a:r>
            <a:r>
              <a:rPr lang="en-US" altLang="ko-KR" sz="1400" dirty="0"/>
              <a:t>string type</a:t>
            </a:r>
            <a:r>
              <a:rPr lang="ko-KR" altLang="en-US" sz="1400" dirty="0"/>
              <a:t>에 대한 참조를 포함하는 </a:t>
            </a:r>
            <a:r>
              <a:rPr lang="en-US" altLang="ko-KR" sz="1400" dirty="0"/>
              <a:t>String IDs </a:t>
            </a:r>
            <a:r>
              <a:rPr lang="ko-KR" altLang="en-US" sz="1400" dirty="0"/>
              <a:t>관련 주소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Proto IDs </a:t>
            </a:r>
          </a:p>
          <a:p>
            <a:pPr lvl="2" latinLnBrk="0"/>
            <a:r>
              <a:rPr lang="ko-KR" altLang="en-US" sz="1400" dirty="0" err="1"/>
              <a:t>메소드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리턴타입과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어떻게 찾을 수 있는지에 대한 주소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Field IDs</a:t>
            </a:r>
          </a:p>
          <a:p>
            <a:pPr lvl="2" latinLnBrk="0"/>
            <a:r>
              <a:rPr lang="ko-KR" altLang="en-US" sz="1400" dirty="0"/>
              <a:t>클래스 필드에 대한 정보를 찾아오기 위한 참조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Method IDs</a:t>
            </a:r>
          </a:p>
          <a:p>
            <a:pPr lvl="2" latinLnBrk="0"/>
            <a:r>
              <a:rPr lang="ko-KR" altLang="en-US" sz="1400" dirty="0" err="1"/>
              <a:t>메소드에</a:t>
            </a:r>
            <a:r>
              <a:rPr lang="ko-KR" altLang="en-US" sz="1400" dirty="0"/>
              <a:t> 대한 정보를 찾아오기 위한 참조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Classes </a:t>
            </a:r>
            <a:r>
              <a:rPr lang="en-US" altLang="ko-KR" sz="1600" dirty="0" err="1"/>
              <a:t>Defs</a:t>
            </a:r>
            <a:endParaRPr lang="en-US" altLang="ko-KR" sz="1600" dirty="0"/>
          </a:p>
          <a:p>
            <a:pPr lvl="2" latinLnBrk="0"/>
            <a:r>
              <a:rPr lang="ko-KR" altLang="en-US" sz="1400" dirty="0"/>
              <a:t>모든 클래스 </a:t>
            </a:r>
            <a:r>
              <a:rPr lang="ko-KR" altLang="en-US" sz="1400" dirty="0" err="1"/>
              <a:t>파라미터를</a:t>
            </a:r>
            <a:r>
              <a:rPr lang="ko-KR" altLang="en-US" sz="1400" dirty="0"/>
              <a:t> 정의</a:t>
            </a:r>
            <a:endParaRPr lang="en-US" altLang="ko-KR" sz="1400" dirty="0"/>
          </a:p>
          <a:p>
            <a:pPr lvl="1" latinLnBrk="0"/>
            <a:r>
              <a:rPr lang="en-US" altLang="ko-KR" sz="1600" dirty="0"/>
              <a:t>Data (class data item</a:t>
            </a:r>
            <a:r>
              <a:rPr lang="ko-KR" altLang="en-US" sz="1600" dirty="0"/>
              <a:t>과 </a:t>
            </a:r>
            <a:r>
              <a:rPr lang="en-US" altLang="ko-KR" sz="1600" dirty="0"/>
              <a:t>code item</a:t>
            </a:r>
            <a:r>
              <a:rPr lang="ko-KR" altLang="en-US" sz="1600" dirty="0"/>
              <a:t>으로 구성됨</a:t>
            </a:r>
            <a:r>
              <a:rPr lang="en-US" altLang="ko-KR" sz="1600" dirty="0"/>
              <a:t>)</a:t>
            </a:r>
          </a:p>
          <a:p>
            <a:pPr lvl="2" latinLnBrk="0"/>
            <a:r>
              <a:rPr lang="en-US" altLang="ko-KR" sz="1400" dirty="0"/>
              <a:t>class data item : size</a:t>
            </a:r>
            <a:r>
              <a:rPr lang="ko-KR" altLang="en-US" sz="1400" dirty="0"/>
              <a:t>와 </a:t>
            </a:r>
            <a:r>
              <a:rPr lang="en-US" altLang="ko-KR" sz="1400" dirty="0"/>
              <a:t>offset</a:t>
            </a:r>
            <a:r>
              <a:rPr lang="ko-KR" altLang="en-US" sz="1400" dirty="0"/>
              <a:t>에 관련된 모든 정보</a:t>
            </a:r>
            <a:endParaRPr lang="en-US" altLang="ko-KR" sz="1400" dirty="0"/>
          </a:p>
          <a:p>
            <a:pPr lvl="2" latinLnBrk="0"/>
            <a:r>
              <a:rPr lang="en-US" altLang="ko-KR" sz="1400" dirty="0"/>
              <a:t>code item : </a:t>
            </a:r>
            <a:r>
              <a:rPr lang="ko-KR" altLang="en-US" sz="1400" dirty="0"/>
              <a:t>각각의 클래스와 각각의 </a:t>
            </a:r>
            <a:r>
              <a:rPr lang="ko-KR" altLang="en-US" sz="1400" dirty="0" err="1"/>
              <a:t>메소드에</a:t>
            </a:r>
            <a:r>
              <a:rPr lang="ko-KR" altLang="en-US" sz="1400" dirty="0"/>
              <a:t> 대한 바이트코드</a:t>
            </a:r>
            <a:endParaRPr lang="en-US" altLang="ko-KR" sz="1400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44</a:t>
            </a:fld>
            <a:endParaRPr lang="en-US" altLang="ko-KR" dirty="0"/>
          </a:p>
        </p:txBody>
      </p:sp>
      <p:grpSp>
        <p:nvGrpSpPr>
          <p:cNvPr id="17" name="그룹 16"/>
          <p:cNvGrpSpPr/>
          <p:nvPr/>
        </p:nvGrpSpPr>
        <p:grpSpPr>
          <a:xfrm>
            <a:off x="6660232" y="1280854"/>
            <a:ext cx="1871117" cy="4968552"/>
            <a:chOff x="6322318" y="2060848"/>
            <a:chExt cx="2160240" cy="3957851"/>
          </a:xfrm>
        </p:grpSpPr>
        <p:sp>
          <p:nvSpPr>
            <p:cNvPr id="7" name="직사각형 6"/>
            <p:cNvSpPr/>
            <p:nvPr/>
          </p:nvSpPr>
          <p:spPr bwMode="auto">
            <a:xfrm>
              <a:off x="6322318" y="2060848"/>
              <a:ext cx="2160240" cy="3957851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8" name="직사각형 7"/>
            <p:cNvSpPr/>
            <p:nvPr/>
          </p:nvSpPr>
          <p:spPr bwMode="auto">
            <a:xfrm>
              <a:off x="6588224" y="2212284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b="1" dirty="0"/>
                <a:t>header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9" name="직사각형 8"/>
            <p:cNvSpPr/>
            <p:nvPr/>
          </p:nvSpPr>
          <p:spPr bwMode="auto">
            <a:xfrm>
              <a:off x="6588224" y="2593089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b="1" dirty="0" err="1"/>
                <a:t>string_ids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0" name="직사각형 9"/>
            <p:cNvSpPr/>
            <p:nvPr/>
          </p:nvSpPr>
          <p:spPr bwMode="auto">
            <a:xfrm>
              <a:off x="6588224" y="2973894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b="1" dirty="0" err="1"/>
                <a:t>type_ids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  <p:sp>
          <p:nvSpPr>
            <p:cNvPr id="11" name="직사각형 10"/>
            <p:cNvSpPr/>
            <p:nvPr/>
          </p:nvSpPr>
          <p:spPr bwMode="auto">
            <a:xfrm>
              <a:off x="6588224" y="3354699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proto_ids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2" name="직사각형 11"/>
            <p:cNvSpPr/>
            <p:nvPr/>
          </p:nvSpPr>
          <p:spPr bwMode="auto">
            <a:xfrm>
              <a:off x="6588224" y="3735504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field_ids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3" name="직사각형 12"/>
            <p:cNvSpPr/>
            <p:nvPr/>
          </p:nvSpPr>
          <p:spPr bwMode="auto">
            <a:xfrm>
              <a:off x="6588224" y="4116309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method_ids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4" name="직사각형 13"/>
            <p:cNvSpPr/>
            <p:nvPr/>
          </p:nvSpPr>
          <p:spPr bwMode="auto">
            <a:xfrm>
              <a:off x="6588224" y="4497114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1" i="0" u="none" strike="noStrike" cap="none" normalizeH="0" baseline="0" dirty="0" err="1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class_defs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5" name="직사각형 14"/>
            <p:cNvSpPr/>
            <p:nvPr/>
          </p:nvSpPr>
          <p:spPr bwMode="auto">
            <a:xfrm>
              <a:off x="6588224" y="4877918"/>
              <a:ext cx="1656184" cy="589113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ko-KR" sz="15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itchFamily="18" charset="0"/>
                </a:rPr>
                <a:t>data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  <p:sp>
          <p:nvSpPr>
            <p:cNvPr id="16" name="직사각형 15"/>
            <p:cNvSpPr/>
            <p:nvPr/>
          </p:nvSpPr>
          <p:spPr bwMode="auto">
            <a:xfrm>
              <a:off x="6588224" y="5567225"/>
              <a:ext cx="1656184" cy="280612"/>
            </a:xfrm>
            <a:prstGeom prst="rect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500" b="1" dirty="0" err="1"/>
                <a:t>link_data</a:t>
              </a:r>
              <a:endParaRPr kumimoji="0" lang="ko-KR" altLang="en-US" sz="15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  <p:sp>
        <p:nvSpPr>
          <p:cNvPr id="5" name="직사각형 4"/>
          <p:cNvSpPr/>
          <p:nvPr/>
        </p:nvSpPr>
        <p:spPr bwMode="auto">
          <a:xfrm>
            <a:off x="6959739" y="4869160"/>
            <a:ext cx="1296144" cy="267876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rPr>
              <a:t>class data item</a:t>
            </a: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8" name="직사각형 17"/>
          <p:cNvSpPr/>
          <p:nvPr/>
        </p:nvSpPr>
        <p:spPr bwMode="auto">
          <a:xfrm>
            <a:off x="6967211" y="5247989"/>
            <a:ext cx="1296144" cy="26924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b="1"/>
              <a:t>code item</a:t>
            </a:r>
            <a:endParaRPr kumimoji="0" lang="ko-KR" altLang="en-US" sz="1200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94225" y="548680"/>
            <a:ext cx="71555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/>
              <a:t>출처</a:t>
            </a:r>
            <a:r>
              <a:rPr lang="en-US" altLang="ko-KR" sz="1400"/>
              <a:t>(</a:t>
            </a:r>
            <a:r>
              <a:rPr lang="ko-KR" altLang="en-US" sz="1400"/>
              <a:t>논문</a:t>
            </a:r>
            <a:r>
              <a:rPr lang="en-US" altLang="ko-KR" sz="1400"/>
              <a:t>): Stealth attacks An extended insight into the obfuscation effects on Android malware</a:t>
            </a:r>
            <a:endParaRPr lang="ko-KR" altLang="en-US" sz="1400"/>
          </a:p>
        </p:txBody>
      </p:sp>
    </p:spTree>
    <p:extLst>
      <p:ext uri="{BB962C8B-B14F-4D97-AF65-F5344CB8AC3E}">
        <p14:creationId xmlns:p14="http://schemas.microsoft.com/office/powerpoint/2010/main" val="232118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Androguard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err="1"/>
              <a:t>Androguard</a:t>
            </a:r>
            <a:endParaRPr lang="en-US" altLang="ko-KR" dirty="0"/>
          </a:p>
          <a:p>
            <a:pPr lvl="1" latinLnBrk="0"/>
            <a:r>
              <a:rPr lang="ko-KR" altLang="en-US" dirty="0" err="1"/>
              <a:t>안드로이드</a:t>
            </a:r>
            <a:r>
              <a:rPr lang="ko-KR" altLang="en-US" dirty="0"/>
              <a:t> 파일과 함께 동작하는 완벽한 </a:t>
            </a:r>
            <a:r>
              <a:rPr lang="ko-KR" altLang="en-US" dirty="0" err="1"/>
              <a:t>파이썬</a:t>
            </a:r>
            <a:r>
              <a:rPr lang="ko-KR" altLang="en-US" dirty="0"/>
              <a:t> 도구</a:t>
            </a:r>
            <a:r>
              <a:rPr lang="en-US" altLang="ko-KR" dirty="0"/>
              <a:t>(Full Python Tool)</a:t>
            </a:r>
          </a:p>
          <a:p>
            <a:pPr lvl="1" latinLnBrk="0"/>
            <a:r>
              <a:rPr lang="en-US" altLang="ko-KR" dirty="0" err="1"/>
              <a:t>Androguard</a:t>
            </a:r>
            <a:r>
              <a:rPr lang="en-US" altLang="ko-KR" dirty="0"/>
              <a:t> 3.2 </a:t>
            </a:r>
            <a:r>
              <a:rPr lang="ko-KR" altLang="en-US" dirty="0"/>
              <a:t>버전을 기준으로 </a:t>
            </a:r>
            <a:r>
              <a:rPr lang="en-US" altLang="ko-KR" dirty="0" err="1"/>
              <a:t>Apk</a:t>
            </a:r>
            <a:r>
              <a:rPr lang="ko-KR" altLang="en-US" dirty="0"/>
              <a:t>를 입력으로 받아 </a:t>
            </a:r>
            <a:r>
              <a:rPr lang="en-US" altLang="ko-KR" dirty="0" err="1"/>
              <a:t>Dex</a:t>
            </a:r>
            <a:r>
              <a:rPr lang="en-US" altLang="ko-KR" dirty="0"/>
              <a:t> </a:t>
            </a:r>
            <a:r>
              <a:rPr lang="ko-KR" altLang="en-US" dirty="0"/>
              <a:t>파일에 있는 </a:t>
            </a:r>
            <a:r>
              <a:rPr lang="en-US" altLang="ko-KR" dirty="0" err="1"/>
              <a:t>code_item</a:t>
            </a:r>
            <a:r>
              <a:rPr lang="ko-KR" altLang="en-US" dirty="0"/>
              <a:t>을 </a:t>
            </a:r>
            <a:r>
              <a:rPr lang="ko-KR" altLang="en-US" dirty="0" err="1"/>
              <a:t>파싱하는</a:t>
            </a:r>
            <a:r>
              <a:rPr lang="ko-KR" altLang="en-US" dirty="0"/>
              <a:t> 코드</a:t>
            </a:r>
            <a:r>
              <a:rPr lang="en-US" altLang="ko-KR" dirty="0"/>
              <a:t>(code_item.py)</a:t>
            </a:r>
            <a:r>
              <a:rPr lang="ko-KR" altLang="en-US" dirty="0"/>
              <a:t>를 작성하여 테스트</a:t>
            </a:r>
            <a:endParaRPr lang="en-US" altLang="ko-KR" dirty="0"/>
          </a:p>
          <a:p>
            <a:pPr lvl="1" latinLnBrk="0"/>
            <a:r>
              <a:rPr lang="ko-KR" altLang="en-US" dirty="0"/>
              <a:t>명령어</a:t>
            </a:r>
            <a:endParaRPr lang="en-US" altLang="ko-KR" dirty="0"/>
          </a:p>
          <a:p>
            <a:pPr marL="457200" lvl="1" indent="0" latinLnBrk="0">
              <a:buNone/>
            </a:pP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/>
              <a:t>구현 코드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45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2636912"/>
            <a:ext cx="5476875" cy="34290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3646849"/>
            <a:ext cx="7560840" cy="2830151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 bwMode="auto">
          <a:xfrm>
            <a:off x="1835696" y="4972563"/>
            <a:ext cx="3528392" cy="23955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402087" y="4938449"/>
            <a:ext cx="33727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대상 </a:t>
            </a:r>
            <a:r>
              <a:rPr lang="en-US" altLang="ko-KR" sz="1400" b="1" dirty="0" err="1">
                <a:solidFill>
                  <a:srgbClr val="FF0000"/>
                </a:solidFill>
              </a:rPr>
              <a:t>Apk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  <a:r>
              <a:rPr lang="ko-KR" altLang="en-US" sz="1400" b="1" dirty="0">
                <a:solidFill>
                  <a:srgbClr val="FF0000"/>
                </a:solidFill>
              </a:rPr>
              <a:t>파일의 경로를 </a:t>
            </a:r>
            <a:r>
              <a:rPr lang="ko-KR" altLang="en-US" sz="1400" b="1" dirty="0" err="1">
                <a:solidFill>
                  <a:srgbClr val="FF0000"/>
                </a:solidFill>
              </a:rPr>
              <a:t>파라미터로</a:t>
            </a:r>
            <a:r>
              <a:rPr lang="ko-KR" altLang="en-US" sz="1400" b="1" dirty="0">
                <a:solidFill>
                  <a:srgbClr val="FF0000"/>
                </a:solidFill>
              </a:rPr>
              <a:t> 넘김</a:t>
            </a:r>
          </a:p>
        </p:txBody>
      </p:sp>
    </p:spTree>
    <p:extLst>
      <p:ext uri="{BB962C8B-B14F-4D97-AF65-F5344CB8AC3E}">
        <p14:creationId xmlns:p14="http://schemas.microsoft.com/office/powerpoint/2010/main" val="40083172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Androguard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err="1"/>
              <a:t>Androguard</a:t>
            </a:r>
            <a:endParaRPr lang="en-US" altLang="ko-KR" dirty="0"/>
          </a:p>
          <a:p>
            <a:pPr lvl="1" latinLnBrk="0"/>
            <a:r>
              <a:rPr lang="en-US" altLang="ko-KR" dirty="0"/>
              <a:t>document</a:t>
            </a:r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46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00808"/>
            <a:ext cx="9144000" cy="2572501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 bwMode="auto">
          <a:xfrm>
            <a:off x="35496" y="1715323"/>
            <a:ext cx="6120680" cy="273517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048" y="4724010"/>
            <a:ext cx="4219575" cy="1047750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 bwMode="auto">
          <a:xfrm>
            <a:off x="986048" y="4724010"/>
            <a:ext cx="2290552" cy="289166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08582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/>
              <a:t>Androguard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 err="1"/>
              <a:t>Androguard</a:t>
            </a:r>
            <a:endParaRPr lang="en-US" altLang="ko-KR" dirty="0"/>
          </a:p>
          <a:p>
            <a:pPr lvl="1" latinLnBrk="0"/>
            <a:r>
              <a:rPr lang="ko-KR" altLang="en-US" dirty="0"/>
              <a:t>실행 결과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47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4" y="1700808"/>
            <a:ext cx="9049072" cy="477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770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Regular Expression (</a:t>
            </a:r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en-US" altLang="ko-KR" dirty="0"/>
              <a:t>)</a:t>
            </a:r>
          </a:p>
          <a:p>
            <a:pPr lvl="1" latinLnBrk="0"/>
            <a:r>
              <a:rPr lang="ko-KR" altLang="en-US" dirty="0"/>
              <a:t>텍스트나</a:t>
            </a:r>
            <a:r>
              <a:rPr lang="en-US" altLang="ko-KR" dirty="0"/>
              <a:t> </a:t>
            </a:r>
            <a:r>
              <a:rPr lang="ko-KR" altLang="en-US" dirty="0"/>
              <a:t>문자열의 검색과 치환을 위해 사용</a:t>
            </a:r>
            <a:endParaRPr lang="en-US" altLang="ko-KR" dirty="0"/>
          </a:p>
          <a:p>
            <a:pPr lvl="1" latinLnBrk="0"/>
            <a:r>
              <a:rPr lang="en-US" altLang="ko-KR" dirty="0"/>
              <a:t>Language</a:t>
            </a:r>
            <a:r>
              <a:rPr lang="ko-KR" altLang="en-US" dirty="0"/>
              <a:t>에 국한하지 않고 사용 가능</a:t>
            </a:r>
            <a:endParaRPr lang="en-US" altLang="ko-KR" dirty="0"/>
          </a:p>
          <a:p>
            <a:pPr lvl="1" latinLnBrk="0"/>
            <a:r>
              <a:rPr lang="ko-KR" altLang="en-US" dirty="0" err="1"/>
              <a:t>디컴파일한</a:t>
            </a:r>
            <a:r>
              <a:rPr lang="ko-KR" altLang="en-US" dirty="0"/>
              <a:t> 코드에서 </a:t>
            </a:r>
            <a:r>
              <a:rPr lang="en-US" altLang="ko-KR" dirty="0"/>
              <a:t>Constant String</a:t>
            </a:r>
            <a:r>
              <a:rPr lang="ko-KR" altLang="en-US" dirty="0"/>
              <a:t>을 </a:t>
            </a:r>
            <a:r>
              <a:rPr lang="ko-KR" altLang="en-US" dirty="0" err="1"/>
              <a:t>파싱하여</a:t>
            </a:r>
            <a:r>
              <a:rPr lang="ko-KR" altLang="en-US" dirty="0"/>
              <a:t> 개수를 카운트하는 코드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/>
              <a:t>위 코드에서 사용된 정규 </a:t>
            </a:r>
            <a:r>
              <a:rPr lang="ko-KR" altLang="en-US" dirty="0" err="1"/>
              <a:t>표현식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48</a:t>
            </a:fld>
            <a:endParaRPr lang="en-US" altLang="ko-KR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009" y="2416299"/>
            <a:ext cx="6600825" cy="1228725"/>
          </a:xfrm>
          <a:prstGeom prst="rect">
            <a:avLst/>
          </a:prstGeom>
        </p:spPr>
      </p:pic>
      <p:graphicFrame>
        <p:nvGraphicFramePr>
          <p:cNvPr id="8" name="표 7"/>
          <p:cNvGraphicFramePr>
            <a:graphicFrameLocks noGrp="1"/>
          </p:cNvGraphicFramePr>
          <p:nvPr>
            <p:extLst/>
          </p:nvPr>
        </p:nvGraphicFramePr>
        <p:xfrm>
          <a:off x="977532" y="4077072"/>
          <a:ext cx="6606302" cy="2026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표현식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\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메타 문자를 문자 그대로 사용하겠다는 의미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.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임의의 한 문자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*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앞 문자가 없을 수도 무한정 많을 수도 있음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?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앞 문자가 없거나 하나 있음</a:t>
                      </a:r>
                      <a:endParaRPr lang="en-US" altLang="ko-KR" sz="1600" dirty="0"/>
                    </a:p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dirty="0"/>
                        <a:t>(</a:t>
                      </a:r>
                      <a:r>
                        <a:rPr lang="ko-KR" altLang="en-US" sz="1600" dirty="0"/>
                        <a:t>탐욕적 탐색을 막음</a:t>
                      </a:r>
                      <a:r>
                        <a:rPr lang="en-US" altLang="ko-KR" sz="1600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871955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Regular Expression (</a:t>
            </a:r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en-US" altLang="ko-KR" dirty="0"/>
              <a:t>)</a:t>
            </a:r>
          </a:p>
          <a:p>
            <a:pPr lvl="1" latinLnBrk="0"/>
            <a:r>
              <a:rPr lang="ko-KR" altLang="en-US" dirty="0"/>
              <a:t>앞에 본 </a:t>
            </a:r>
            <a:r>
              <a:rPr lang="ko-KR" altLang="en-US" dirty="0" err="1"/>
              <a:t>정규표현식에서</a:t>
            </a:r>
            <a:r>
              <a:rPr lang="ko-KR" altLang="en-US" dirty="0"/>
              <a:t> </a:t>
            </a:r>
            <a:r>
              <a:rPr lang="en-US" altLang="ko-KR" dirty="0"/>
              <a:t>?</a:t>
            </a:r>
            <a:r>
              <a:rPr lang="ko-KR" altLang="en-US" dirty="0"/>
              <a:t>가 없으면</a:t>
            </a:r>
            <a:r>
              <a:rPr lang="en-US" altLang="ko-KR" dirty="0"/>
              <a:t> </a:t>
            </a:r>
            <a:r>
              <a:rPr lang="ko-KR" altLang="en-US" dirty="0"/>
              <a:t>한 라인에 두 개 이상의 문자열이 있을 경우</a:t>
            </a:r>
            <a:r>
              <a:rPr lang="en-US" altLang="ko-KR" dirty="0"/>
              <a:t>, </a:t>
            </a:r>
            <a:r>
              <a:rPr lang="ko-KR" altLang="en-US" dirty="0" err="1"/>
              <a:t>파싱을</a:t>
            </a:r>
            <a:r>
              <a:rPr lang="ko-KR" altLang="en-US" dirty="0"/>
              <a:t> 잘못 수행함</a:t>
            </a:r>
            <a:endParaRPr lang="en-US" altLang="ko-KR" dirty="0"/>
          </a:p>
          <a:p>
            <a:pPr lvl="1" latinLnBrk="0"/>
            <a:r>
              <a:rPr lang="en-US" altLang="ko-KR" dirty="0"/>
              <a:t>ex) </a:t>
            </a:r>
            <a:r>
              <a:rPr lang="en-US" altLang="ko-KR" dirty="0" err="1"/>
              <a:t>DecryptionMethod</a:t>
            </a:r>
            <a:r>
              <a:rPr lang="en-US" altLang="ko-KR" dirty="0"/>
              <a:t>(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en-US" altLang="ko-KR" dirty="0">
                <a:solidFill>
                  <a:schemeClr val="tx1"/>
                </a:solidFill>
              </a:rPr>
              <a:t>Constant", "String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en-US" altLang="ko-KR" dirty="0"/>
              <a:t>) </a:t>
            </a:r>
            <a:r>
              <a:rPr lang="ko-KR" altLang="en-US" dirty="0"/>
              <a:t>라는 라인이 있을 때</a:t>
            </a:r>
            <a:r>
              <a:rPr lang="en-US" altLang="ko-KR" dirty="0"/>
              <a:t>,</a:t>
            </a:r>
          </a:p>
          <a:p>
            <a:pPr marL="457200" lvl="1" indent="0" latinLnBrk="0">
              <a:buNone/>
            </a:pP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en-US" altLang="ko-KR" dirty="0" err="1"/>
              <a:t>Constanant</a:t>
            </a:r>
            <a:r>
              <a:rPr lang="en-US" altLang="ko-KR" dirty="0"/>
              <a:t>", "String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ko-KR" altLang="en-US" dirty="0"/>
              <a:t>이라고 </a:t>
            </a:r>
            <a:r>
              <a:rPr lang="ko-KR" altLang="en-US" dirty="0" err="1"/>
              <a:t>파싱하게</a:t>
            </a:r>
            <a:r>
              <a:rPr lang="ko-KR" altLang="en-US" dirty="0"/>
              <a:t> 됨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en-US" altLang="ko-KR" dirty="0"/>
              <a:t>?</a:t>
            </a:r>
            <a:r>
              <a:rPr lang="ko-KR" altLang="en-US" dirty="0"/>
              <a:t>가 있다면</a:t>
            </a:r>
            <a:r>
              <a:rPr lang="en-US" altLang="ko-KR" dirty="0"/>
              <a:t>,</a:t>
            </a:r>
          </a:p>
          <a:p>
            <a:pPr marL="457200" lvl="1" indent="0" latinLnBrk="0">
              <a:buNone/>
            </a:pP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en-US" altLang="ko-KR" dirty="0"/>
              <a:t>Constant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ko-KR" altLang="en-US" dirty="0"/>
              <a:t>와 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en-US" altLang="ko-KR" dirty="0"/>
              <a:t>String</a:t>
            </a:r>
            <a:r>
              <a:rPr lang="en-US" altLang="ko-KR" b="1" dirty="0">
                <a:solidFill>
                  <a:srgbClr val="3333FF"/>
                </a:solidFill>
              </a:rPr>
              <a:t>"</a:t>
            </a:r>
            <a:r>
              <a:rPr lang="ko-KR" altLang="en-US" dirty="0"/>
              <a:t>을 각각 </a:t>
            </a:r>
            <a:r>
              <a:rPr lang="ko-KR" altLang="en-US" dirty="0" err="1"/>
              <a:t>파싱함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0617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625211-0944-4E49-93F6-D4BE2DAC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개인 과제 및 실습 </a:t>
            </a:r>
            <a:r>
              <a:rPr lang="en-US" altLang="ko-KR" dirty="0"/>
              <a:t>– VM </a:t>
            </a:r>
            <a:r>
              <a:rPr lang="ko-KR" altLang="en-US" dirty="0"/>
              <a:t>설정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5586247-575D-4C32-BEE8-0BF6470C5A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sz="2400" dirty="0"/>
              <a:t>Setup</a:t>
            </a:r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7"/>
            </a:pPr>
            <a:r>
              <a:rPr lang="en-US" altLang="ko-KR" sz="2000" dirty="0"/>
              <a:t>“</a:t>
            </a:r>
            <a:r>
              <a:rPr lang="ko-KR" altLang="en-US" sz="2000" dirty="0"/>
              <a:t>시작</a:t>
            </a:r>
            <a:r>
              <a:rPr lang="en-US" altLang="ko-KR" sz="2000" dirty="0"/>
              <a:t>”</a:t>
            </a:r>
            <a:r>
              <a:rPr lang="ko-KR" altLang="en-US" sz="2000" dirty="0"/>
              <a:t>으로 </a:t>
            </a:r>
            <a:r>
              <a:rPr lang="en-US" altLang="ko-KR" sz="2000" dirty="0"/>
              <a:t>VM </a:t>
            </a:r>
            <a:r>
              <a:rPr lang="ko-KR" altLang="en-US" sz="2000" dirty="0"/>
              <a:t>전원 </a:t>
            </a:r>
            <a:r>
              <a:rPr lang="en-US" altLang="ko-KR" sz="2000" dirty="0"/>
              <a:t>ON</a:t>
            </a:r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7"/>
            </a:pP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7"/>
            </a:pP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7"/>
            </a:pPr>
            <a:endParaRPr lang="en-US" altLang="ko-KR" sz="2000" dirty="0"/>
          </a:p>
          <a:p>
            <a:pPr marL="914400" lvl="1" indent="-457200">
              <a:lnSpc>
                <a:spcPct val="150000"/>
              </a:lnSpc>
              <a:buSzPct val="80000"/>
              <a:buFont typeface="+mj-lt"/>
              <a:buAutoNum type="arabicPeriod" startAt="7"/>
            </a:pPr>
            <a:r>
              <a:rPr lang="en-US" altLang="ko-KR" sz="2000" dirty="0"/>
              <a:t>ID: seed / PW: </a:t>
            </a:r>
            <a:r>
              <a:rPr lang="en-US" altLang="ko-KR" sz="2000" dirty="0" err="1"/>
              <a:t>dees</a:t>
            </a:r>
            <a:r>
              <a:rPr lang="ko-KR" altLang="en-US" sz="2000" dirty="0"/>
              <a:t> 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4204C5C-B6C7-4411-A820-F02BAD0D93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</a:t>
            </a:fld>
            <a:endParaRPr lang="en-US" altLang="ko-KR" dirty="0"/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B254473-A9EE-47F8-AF20-00A7630214D7}"/>
              </a:ext>
            </a:extLst>
          </p:cNvPr>
          <p:cNvGrpSpPr/>
          <p:nvPr/>
        </p:nvGrpSpPr>
        <p:grpSpPr>
          <a:xfrm>
            <a:off x="3635896" y="2163929"/>
            <a:ext cx="4921668" cy="3211242"/>
            <a:chOff x="251520" y="3922142"/>
            <a:chExt cx="4095730" cy="2672342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244970FF-5E63-4066-8E7D-7761694289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1520" y="3922142"/>
              <a:ext cx="4095730" cy="2672342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A99B95CA-7A46-454B-9574-136A4FDD4547}"/>
                </a:ext>
              </a:extLst>
            </p:cNvPr>
            <p:cNvSpPr/>
            <p:nvPr/>
          </p:nvSpPr>
          <p:spPr bwMode="auto">
            <a:xfrm>
              <a:off x="3834765" y="4251959"/>
              <a:ext cx="401955" cy="388133"/>
            </a:xfrm>
            <a:prstGeom prst="rect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ko-KR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07006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Regular Expression (</a:t>
            </a:r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en-US" altLang="ko-KR" dirty="0"/>
              <a:t>)</a:t>
            </a:r>
          </a:p>
          <a:p>
            <a:pPr lvl="1" latinLnBrk="0"/>
            <a:r>
              <a:rPr lang="en-US" altLang="ko-KR" dirty="0"/>
              <a:t>Java method descriptor</a:t>
            </a:r>
            <a:r>
              <a:rPr lang="ko-KR" altLang="en-US" dirty="0"/>
              <a:t>에서 </a:t>
            </a:r>
            <a:r>
              <a:rPr lang="ko-KR" altLang="en-US" dirty="0" err="1"/>
              <a:t>파라미터의</a:t>
            </a:r>
            <a:r>
              <a:rPr lang="ko-KR" altLang="en-US" dirty="0"/>
              <a:t> 타입이 문자열인 경우를 </a:t>
            </a:r>
            <a:r>
              <a:rPr lang="ko-KR" altLang="en-US" dirty="0" err="1"/>
              <a:t>파싱하는</a:t>
            </a:r>
            <a:r>
              <a:rPr lang="ko-KR" altLang="en-US" dirty="0"/>
              <a:t> 코드</a:t>
            </a:r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endParaRPr lang="en-US" altLang="ko-KR" dirty="0"/>
          </a:p>
          <a:p>
            <a:pPr lvl="1" latinLnBrk="0"/>
            <a:r>
              <a:rPr lang="ko-KR" altLang="en-US" dirty="0"/>
              <a:t>위 코드 에서 사용된 </a:t>
            </a:r>
            <a:r>
              <a:rPr lang="ko-KR" altLang="en-US" dirty="0" err="1"/>
              <a:t>정규표현식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50</a:t>
            </a:fld>
            <a:endParaRPr lang="en-US" alt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412" y="1772816"/>
            <a:ext cx="7115175" cy="1514475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72680"/>
              </p:ext>
            </p:extLst>
          </p:nvPr>
        </p:nvGraphicFramePr>
        <p:xfrm>
          <a:off x="1014412" y="3717032"/>
          <a:ext cx="6606302" cy="232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0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62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4442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 err="1"/>
                        <a:t>표현식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설명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\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메타 문자를 문자 그대로 사용하겠다는 의미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[]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/>
                        <a:t>문자의 집합이나 범위를 나타내며 두 문자 사이는 </a:t>
                      </a: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기호로 범위를 나타냄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*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/>
                        <a:t>모든 문자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\s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공백 문자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/>
                        <a:t>\S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1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600" dirty="0"/>
                        <a:t>공백 문자가 아닌 나머지 문자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9919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Regular Expression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atinLnBrk="0"/>
            <a:r>
              <a:rPr lang="en-US" altLang="ko-KR" dirty="0"/>
              <a:t>Regular Expression (</a:t>
            </a:r>
            <a:r>
              <a:rPr lang="ko-KR" altLang="en-US" dirty="0"/>
              <a:t>정규 </a:t>
            </a:r>
            <a:r>
              <a:rPr lang="ko-KR" altLang="en-US" dirty="0" err="1"/>
              <a:t>표현식</a:t>
            </a:r>
            <a:r>
              <a:rPr lang="en-US" altLang="ko-KR" dirty="0"/>
              <a:t>)</a:t>
            </a:r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endParaRPr lang="en-US" altLang="ko-KR" dirty="0"/>
          </a:p>
          <a:p>
            <a:pPr latinLnBrk="0"/>
            <a:r>
              <a:rPr lang="ko-KR" altLang="en-US" dirty="0"/>
              <a:t>대상 </a:t>
            </a:r>
            <a:r>
              <a:rPr lang="en-US" altLang="ko-KR" dirty="0"/>
              <a:t>Java method descriptor</a:t>
            </a:r>
            <a:r>
              <a:rPr lang="ko-KR" altLang="en-US" dirty="0"/>
              <a:t>의 </a:t>
            </a:r>
            <a:r>
              <a:rPr lang="ko-KR" altLang="en-US" dirty="0" err="1"/>
              <a:t>파라미터</a:t>
            </a:r>
            <a:r>
              <a:rPr lang="ko-KR" altLang="en-US" dirty="0"/>
              <a:t> 타입이 문자열일 때</a:t>
            </a:r>
            <a:r>
              <a:rPr lang="en-US" altLang="ko-KR" dirty="0"/>
              <a:t>, </a:t>
            </a:r>
            <a:r>
              <a:rPr lang="ko-KR" altLang="en-US" dirty="0"/>
              <a:t>몇 번째 </a:t>
            </a:r>
            <a:r>
              <a:rPr lang="ko-KR" altLang="en-US" dirty="0" err="1"/>
              <a:t>파라미터로</a:t>
            </a:r>
            <a:r>
              <a:rPr lang="ko-KR" altLang="en-US" dirty="0"/>
              <a:t> 문자열이 넘어가는지 분석하는 입장에서는 알 수 없기 때문에</a:t>
            </a:r>
            <a:r>
              <a:rPr lang="en-US" altLang="ko-KR" dirty="0"/>
              <a:t>, </a:t>
            </a:r>
            <a:r>
              <a:rPr lang="ko-KR" altLang="en-US" dirty="0"/>
              <a:t>모든 가능한 경우를 다 </a:t>
            </a:r>
            <a:r>
              <a:rPr lang="ko-KR" altLang="en-US" dirty="0" err="1"/>
              <a:t>파싱하기</a:t>
            </a:r>
            <a:r>
              <a:rPr lang="ko-KR" altLang="en-US" dirty="0"/>
              <a:t> 위하여 작성된 </a:t>
            </a:r>
            <a:r>
              <a:rPr lang="ko-KR" altLang="en-US" dirty="0" err="1"/>
              <a:t>정규표현식임을</a:t>
            </a:r>
            <a:r>
              <a:rPr lang="ko-KR" altLang="en-US" dirty="0"/>
              <a:t> 알 수 있다</a:t>
            </a:r>
            <a:r>
              <a:rPr lang="en-US" altLang="ko-KR" dirty="0"/>
              <a:t>.</a:t>
            </a:r>
          </a:p>
          <a:p>
            <a:pPr latinLnBrk="0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51</a:t>
            </a:fld>
            <a:endParaRPr lang="en-US" altLang="ko-KR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9" y="1412776"/>
            <a:ext cx="7784288" cy="3024336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2339752" y="1412776"/>
            <a:ext cx="180020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331233" y="1680081"/>
            <a:ext cx="309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공백 문자가 앞에만 있고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뒤에는 없음</a:t>
            </a:r>
          </a:p>
        </p:txBody>
      </p:sp>
      <p:sp>
        <p:nvSpPr>
          <p:cNvPr id="10" name="직사각형 9"/>
          <p:cNvSpPr/>
          <p:nvPr/>
        </p:nvSpPr>
        <p:spPr bwMode="auto">
          <a:xfrm>
            <a:off x="3068350" y="4204514"/>
            <a:ext cx="1935697" cy="23259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044681" y="4437112"/>
            <a:ext cx="21723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공백 문자가 앞</a:t>
            </a:r>
            <a:r>
              <a:rPr lang="en-US" altLang="ko-KR" sz="1400" b="1" dirty="0">
                <a:solidFill>
                  <a:srgbClr val="FF0000"/>
                </a:solidFill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</a:rPr>
              <a:t>뒤로 있음</a:t>
            </a:r>
          </a:p>
        </p:txBody>
      </p:sp>
    </p:spTree>
    <p:extLst>
      <p:ext uri="{BB962C8B-B14F-4D97-AF65-F5344CB8AC3E}">
        <p14:creationId xmlns:p14="http://schemas.microsoft.com/office/powerpoint/2010/main" val="13872390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52</a:t>
            </a:fld>
            <a:endParaRPr lang="en-US" altLang="ko-KR"/>
          </a:p>
        </p:txBody>
      </p:sp>
      <p:sp>
        <p:nvSpPr>
          <p:cNvPr id="5" name="WordArt 4"/>
          <p:cNvSpPr>
            <a:spLocks noChangeArrowheads="1" noChangeShapeType="1" noTextEdit="1"/>
          </p:cNvSpPr>
          <p:nvPr/>
        </p:nvSpPr>
        <p:spPr bwMode="gray">
          <a:xfrm>
            <a:off x="1676400" y="2667000"/>
            <a:ext cx="5715000" cy="838200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ko-KR" sz="3600" b="1" kern="10">
                <a:ln w="3810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hlink"/>
                    </a:gs>
                    <a:gs pos="100000">
                      <a:schemeClr val="tx1"/>
                    </a:gs>
                  </a:gsLst>
                  <a:lin ang="0" scaled="1"/>
                </a:gradFill>
                <a:effectLst>
                  <a:outerShdw dist="107763" dir="2700000" algn="ctr" rotWithShape="0">
                    <a:srgbClr val="868686">
                      <a:alpha val="50000"/>
                    </a:srgbClr>
                  </a:outerShdw>
                </a:effectLst>
                <a:latin typeface="Arial"/>
                <a:cs typeface="Arial"/>
              </a:rPr>
              <a:t>Thank You !</a:t>
            </a:r>
            <a:endParaRPr lang="ko-KR" altLang="en-US" sz="3600" b="1" kern="10">
              <a:ln w="3810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hlink"/>
                  </a:gs>
                  <a:gs pos="100000">
                    <a:schemeClr val="tx1"/>
                  </a:gs>
                </a:gsLst>
                <a:lin ang="0" scaled="1"/>
              </a:gradFill>
              <a:effectLst>
                <a:outerShdw dist="107763" dir="2700000" algn="ctr" rotWithShape="0">
                  <a:srgbClr val="868686">
                    <a:alpha val="50000"/>
                  </a:srgbClr>
                </a:outerShdw>
              </a:effectLst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60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53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/>
              <a:t>안드로이드 앱 분석 프로그램의 개요도</a:t>
            </a:r>
            <a:endParaRPr lang="en-US" altLang="ko-KR"/>
          </a:p>
        </p:txBody>
      </p:sp>
      <p:sp>
        <p:nvSpPr>
          <p:cNvPr id="7" name="사각형: 둥근 모서리 12">
            <a:extLst>
              <a:ext uri="{FF2B5EF4-FFF2-40B4-BE49-F238E27FC236}">
                <a16:creationId xmlns:a16="http://schemas.microsoft.com/office/drawing/2014/main" id="{26723526-342A-42BA-84CA-EF8300C655A9}"/>
              </a:ext>
            </a:extLst>
          </p:cNvPr>
          <p:cNvSpPr/>
          <p:nvPr/>
        </p:nvSpPr>
        <p:spPr>
          <a:xfrm>
            <a:off x="6228184" y="5282840"/>
            <a:ext cx="1968145" cy="68632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Benign/Malware detection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4DDF8E34-49DD-4464-AC41-977876CA805F}"/>
              </a:ext>
            </a:extLst>
          </p:cNvPr>
          <p:cNvCxnSpPr>
            <a:cxnSpLocks/>
            <a:stCxn id="20" idx="3"/>
            <a:endCxn id="14" idx="1"/>
          </p:cNvCxnSpPr>
          <p:nvPr/>
        </p:nvCxnSpPr>
        <p:spPr bwMode="auto">
          <a:xfrm flipV="1">
            <a:off x="3744866" y="2384370"/>
            <a:ext cx="407778" cy="339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사각형: 둥근 모서리 28">
            <a:extLst>
              <a:ext uri="{FF2B5EF4-FFF2-40B4-BE49-F238E27FC236}">
                <a16:creationId xmlns:a16="http://schemas.microsoft.com/office/drawing/2014/main" id="{2E480199-2DA2-4B08-A23A-933F2909C9BB}"/>
              </a:ext>
            </a:extLst>
          </p:cNvPr>
          <p:cNvSpPr/>
          <p:nvPr/>
        </p:nvSpPr>
        <p:spPr>
          <a:xfrm>
            <a:off x="2274607" y="3290724"/>
            <a:ext cx="1448756" cy="5632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0E38B2C-A5A5-4AD6-964C-F0BFC51A43CF}"/>
              </a:ext>
            </a:extLst>
          </p:cNvPr>
          <p:cNvCxnSpPr>
            <a:cxnSpLocks/>
            <a:endCxn id="15" idx="1"/>
          </p:cNvCxnSpPr>
          <p:nvPr/>
        </p:nvCxnSpPr>
        <p:spPr bwMode="auto">
          <a:xfrm>
            <a:off x="3723363" y="3559488"/>
            <a:ext cx="429282" cy="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2950938D-CB49-4E3B-8D8F-2ED899E42D0D}"/>
              </a:ext>
            </a:extLst>
          </p:cNvPr>
          <p:cNvCxnSpPr>
            <a:cxnSpLocks/>
            <a:stCxn id="23" idx="1"/>
            <a:endCxn id="20" idx="1"/>
          </p:cNvCxnSpPr>
          <p:nvPr/>
        </p:nvCxnSpPr>
        <p:spPr bwMode="auto">
          <a:xfrm flipV="1">
            <a:off x="1467778" y="2387763"/>
            <a:ext cx="803419" cy="55847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1F59AD6-942E-40D7-83D7-8A2DFFE98A63}"/>
              </a:ext>
            </a:extLst>
          </p:cNvPr>
          <p:cNvCxnSpPr>
            <a:cxnSpLocks/>
            <a:stCxn id="23" idx="1"/>
            <a:endCxn id="9" idx="1"/>
          </p:cNvCxnSpPr>
          <p:nvPr/>
        </p:nvCxnSpPr>
        <p:spPr bwMode="auto">
          <a:xfrm>
            <a:off x="1467778" y="2946237"/>
            <a:ext cx="806829" cy="626097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4" name="사각형: 둥근 모서리 27">
            <a:extLst>
              <a:ext uri="{FF2B5EF4-FFF2-40B4-BE49-F238E27FC236}">
                <a16:creationId xmlns:a16="http://schemas.microsoft.com/office/drawing/2014/main" id="{09A77432-8C01-447D-AE00-D8072A0E8DC0}"/>
              </a:ext>
            </a:extLst>
          </p:cNvPr>
          <p:cNvSpPr/>
          <p:nvPr/>
        </p:nvSpPr>
        <p:spPr>
          <a:xfrm>
            <a:off x="4152644" y="2008585"/>
            <a:ext cx="1954699" cy="7515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Analyzed data of Dalvik bytecode</a:t>
            </a:r>
            <a:endParaRPr lang="ko-KR" altLang="en-US" sz="1600" b="1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5" name="사각형: 둥근 모서리 27">
            <a:extLst>
              <a:ext uri="{FF2B5EF4-FFF2-40B4-BE49-F238E27FC236}">
                <a16:creationId xmlns:a16="http://schemas.microsoft.com/office/drawing/2014/main" id="{09A77432-8C01-447D-AE00-D8072A0E8DC0}"/>
              </a:ext>
            </a:extLst>
          </p:cNvPr>
          <p:cNvSpPr/>
          <p:nvPr/>
        </p:nvSpPr>
        <p:spPr>
          <a:xfrm>
            <a:off x="4152645" y="3277879"/>
            <a:ext cx="1954698" cy="56321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Smali code</a:t>
            </a:r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사각형: 둥근 모서리 27">
            <a:extLst>
              <a:ext uri="{FF2B5EF4-FFF2-40B4-BE49-F238E27FC236}">
                <a16:creationId xmlns:a16="http://schemas.microsoft.com/office/drawing/2014/main" id="{09A77432-8C01-447D-AE00-D8072A0E8DC0}"/>
              </a:ext>
            </a:extLst>
          </p:cNvPr>
          <p:cNvSpPr/>
          <p:nvPr/>
        </p:nvSpPr>
        <p:spPr>
          <a:xfrm>
            <a:off x="6594697" y="2773823"/>
            <a:ext cx="1691172" cy="3519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Signatures list</a:t>
            </a:r>
            <a:endParaRPr lang="ko-KR" altLang="en-US" sz="14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5228068"/>
            <a:ext cx="834613" cy="795870"/>
          </a:xfrm>
          <a:prstGeom prst="rect">
            <a:avLst/>
          </a:prstGeom>
        </p:spPr>
      </p:pic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0E38B2C-A5A5-4AD6-964C-F0BFC51A43CF}"/>
              </a:ext>
            </a:extLst>
          </p:cNvPr>
          <p:cNvCxnSpPr>
            <a:cxnSpLocks/>
            <a:stCxn id="14" idx="3"/>
            <a:endCxn id="16" idx="1"/>
          </p:cNvCxnSpPr>
          <p:nvPr/>
        </p:nvCxnSpPr>
        <p:spPr bwMode="auto">
          <a:xfrm>
            <a:off x="6107343" y="2384370"/>
            <a:ext cx="487354" cy="56543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722" y="3339711"/>
            <a:ext cx="1368151" cy="466114"/>
          </a:xfrm>
          <a:prstGeom prst="rect">
            <a:avLst/>
          </a:prstGeom>
        </p:spPr>
      </p:pic>
      <p:sp>
        <p:nvSpPr>
          <p:cNvPr id="20" name="사각형: 둥근 모서리 28">
            <a:extLst>
              <a:ext uri="{FF2B5EF4-FFF2-40B4-BE49-F238E27FC236}">
                <a16:creationId xmlns:a16="http://schemas.microsoft.com/office/drawing/2014/main" id="{2E480199-2DA2-4B08-A23A-933F2909C9BB}"/>
              </a:ext>
            </a:extLst>
          </p:cNvPr>
          <p:cNvSpPr/>
          <p:nvPr/>
        </p:nvSpPr>
        <p:spPr>
          <a:xfrm>
            <a:off x="2271197" y="2001703"/>
            <a:ext cx="1473669" cy="77212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b="1" dirty="0">
              <a:solidFill>
                <a:schemeClr val="tx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604" y="2040931"/>
            <a:ext cx="1369269" cy="687511"/>
          </a:xfrm>
          <a:prstGeom prst="rect">
            <a:avLst/>
          </a:prstGeom>
        </p:spPr>
      </p:pic>
      <p:grpSp>
        <p:nvGrpSpPr>
          <p:cNvPr id="22" name="그룹 21"/>
          <p:cNvGrpSpPr/>
          <p:nvPr/>
        </p:nvGrpSpPr>
        <p:grpSpPr>
          <a:xfrm>
            <a:off x="443970" y="2422016"/>
            <a:ext cx="1152128" cy="1048442"/>
            <a:chOff x="597806" y="1362916"/>
            <a:chExt cx="1152128" cy="1048442"/>
          </a:xfrm>
        </p:grpSpPr>
        <p:pic>
          <p:nvPicPr>
            <p:cNvPr id="23" name="그림 2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31557" y="1362916"/>
              <a:ext cx="890057" cy="1048442"/>
            </a:xfrm>
            <a:prstGeom prst="rect">
              <a:avLst/>
            </a:prstGeom>
          </p:spPr>
        </p:pic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7941E7D6-DB15-4412-A561-FB0B3DCB3D5F}"/>
                </a:ext>
              </a:extLst>
            </p:cNvPr>
            <p:cNvSpPr/>
            <p:nvPr/>
          </p:nvSpPr>
          <p:spPr bwMode="auto">
            <a:xfrm>
              <a:off x="597806" y="1772816"/>
              <a:ext cx="1152128" cy="288032"/>
            </a:xfrm>
            <a:prstGeom prst="rect">
              <a:avLst/>
            </a:prstGeom>
            <a:noFill/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altLang="ko-KR" sz="14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APK</a:t>
              </a:r>
              <a:endParaRPr kumimoji="0" lang="ko-KR" altLang="en-US" sz="14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418972" y="2152760"/>
            <a:ext cx="12071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1. Input APKs</a:t>
            </a:r>
            <a:endParaRPr lang="ko-KR" altLang="en-US" sz="1400"/>
          </a:p>
        </p:txBody>
      </p:sp>
      <p:sp>
        <p:nvSpPr>
          <p:cNvPr id="26" name="TextBox 25"/>
          <p:cNvSpPr txBox="1"/>
          <p:nvPr/>
        </p:nvSpPr>
        <p:spPr>
          <a:xfrm>
            <a:off x="2198682" y="1700808"/>
            <a:ext cx="17393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2. Disassemble APKs</a:t>
            </a:r>
            <a:endParaRPr lang="ko-KR" altLang="en-US" sz="1400"/>
          </a:p>
        </p:txBody>
      </p:sp>
      <p:sp>
        <p:nvSpPr>
          <p:cNvPr id="27" name="TextBox 26"/>
          <p:cNvSpPr txBox="1"/>
          <p:nvPr/>
        </p:nvSpPr>
        <p:spPr>
          <a:xfrm>
            <a:off x="6581051" y="2468694"/>
            <a:ext cx="1598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3. Check signatures</a:t>
            </a:r>
            <a:endParaRPr lang="ko-KR" altLang="en-US" sz="1400"/>
          </a:p>
        </p:txBody>
      </p:sp>
      <p:sp>
        <p:nvSpPr>
          <p:cNvPr id="28" name="TextBox 27"/>
          <p:cNvSpPr txBox="1"/>
          <p:nvPr/>
        </p:nvSpPr>
        <p:spPr>
          <a:xfrm>
            <a:off x="6228184" y="4977687"/>
            <a:ext cx="22765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4. Benign/Malware detection</a:t>
            </a:r>
            <a:endParaRPr lang="ko-KR" altLang="en-US" sz="1400"/>
          </a:p>
        </p:txBody>
      </p:sp>
      <p:cxnSp>
        <p:nvCxnSpPr>
          <p:cNvPr id="29" name="꺾인 연결선 28"/>
          <p:cNvCxnSpPr>
            <a:stCxn id="16" idx="3"/>
            <a:endCxn id="7" idx="3"/>
          </p:cNvCxnSpPr>
          <p:nvPr/>
        </p:nvCxnSpPr>
        <p:spPr bwMode="auto">
          <a:xfrm flipH="1">
            <a:off x="8196329" y="2949809"/>
            <a:ext cx="89540" cy="2676194"/>
          </a:xfrm>
          <a:prstGeom prst="bentConnector3">
            <a:avLst>
              <a:gd name="adj1" fmla="val -255305"/>
            </a:avLst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20E38B2C-A5A5-4AD6-964C-F0BFC51A43CF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 bwMode="auto">
          <a:xfrm flipV="1">
            <a:off x="6107343" y="2949809"/>
            <a:ext cx="487354" cy="60968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2771800" y="4934063"/>
            <a:ext cx="29787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/>
              <a:t>5. Output an detection result in csv file</a:t>
            </a:r>
            <a:endParaRPr lang="ko-KR" altLang="en-US" sz="1400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EDC6C19C-7E16-463A-B13A-065457D840E8}"/>
              </a:ext>
            </a:extLst>
          </p:cNvPr>
          <p:cNvCxnSpPr>
            <a:cxnSpLocks/>
            <a:stCxn id="7" idx="1"/>
            <a:endCxn id="17" idx="3"/>
          </p:cNvCxnSpPr>
          <p:nvPr/>
        </p:nvCxnSpPr>
        <p:spPr bwMode="auto">
          <a:xfrm flipH="1">
            <a:off x="4542517" y="5626003"/>
            <a:ext cx="1685667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0574179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54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/>
              <a:t>Virus Total</a:t>
            </a:r>
          </a:p>
          <a:p>
            <a:pPr lvl="1"/>
            <a:r>
              <a:rPr lang="en-US" altLang="ko-KR"/>
              <a:t>https://www.virustotal.com/ko/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767414"/>
            <a:ext cx="7229475" cy="470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9123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55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</a:t>
            </a:r>
            <a:endParaRPr lang="en-US" altLang="ko-KR" kern="0"/>
          </a:p>
          <a:p>
            <a:pPr lvl="1"/>
            <a:r>
              <a:rPr lang="en-US" altLang="ko-KR"/>
              <a:t>Android Emulator</a:t>
            </a:r>
            <a:r>
              <a:rPr lang="ko-KR" altLang="en-US"/>
              <a:t>는 기기를 시뮬레이션하여</a:t>
            </a:r>
            <a:endParaRPr lang="en-US" altLang="ko-KR"/>
          </a:p>
          <a:p>
            <a:pPr marL="457200" lvl="1" indent="0">
              <a:buNone/>
            </a:pPr>
            <a:r>
              <a:rPr lang="ko-KR" altLang="en-US"/>
              <a:t>이를 개발용 컴퓨터에 표시</a:t>
            </a:r>
            <a:endParaRPr lang="en-US" altLang="ko-KR" kern="0"/>
          </a:p>
          <a:p>
            <a:pPr lvl="1"/>
            <a:endParaRPr lang="en-US" altLang="ko-KR"/>
          </a:p>
          <a:p>
            <a:pPr lvl="1"/>
            <a:r>
              <a:rPr lang="ko-KR" altLang="en-US"/>
              <a:t>에뮬레이터를 사용하면 하드웨어 기기를</a:t>
            </a:r>
            <a:endParaRPr lang="en-US" altLang="ko-KR"/>
          </a:p>
          <a:p>
            <a:pPr marL="457200" lvl="1" indent="0">
              <a:buNone/>
            </a:pPr>
            <a:r>
              <a:rPr lang="ko-KR" altLang="en-US"/>
              <a:t>사용하지 않고서도 </a:t>
            </a:r>
            <a:r>
              <a:rPr lang="en-US" altLang="ko-KR"/>
              <a:t>Android </a:t>
            </a:r>
            <a:r>
              <a:rPr lang="ko-KR" altLang="en-US"/>
              <a:t>앱의 프로토타입을</a:t>
            </a:r>
            <a:endParaRPr lang="en-US" altLang="ko-KR"/>
          </a:p>
          <a:p>
            <a:pPr marL="457200" lvl="1" indent="0">
              <a:buNone/>
            </a:pPr>
            <a:r>
              <a:rPr lang="ko-KR" altLang="en-US"/>
              <a:t>만들고 개발</a:t>
            </a:r>
            <a:r>
              <a:rPr lang="en-US" altLang="ko-KR"/>
              <a:t>, </a:t>
            </a:r>
            <a:r>
              <a:rPr lang="ko-KR" altLang="en-US"/>
              <a:t>테스트</a:t>
            </a:r>
            <a:endParaRPr lang="en-US" altLang="ko-KR" kern="0"/>
          </a:p>
          <a:p>
            <a:pPr lvl="1"/>
            <a:endParaRPr lang="en-US" altLang="ko-KR"/>
          </a:p>
          <a:p>
            <a:pPr lvl="1"/>
            <a:r>
              <a:rPr lang="ko-KR" altLang="en-US"/>
              <a:t>에뮬레이터는 </a:t>
            </a:r>
            <a:r>
              <a:rPr lang="en-US" altLang="ko-KR"/>
              <a:t>Android </a:t>
            </a:r>
            <a:r>
              <a:rPr lang="ko-KR" altLang="en-US"/>
              <a:t>전화기</a:t>
            </a:r>
            <a:r>
              <a:rPr lang="en-US" altLang="ko-KR"/>
              <a:t>, </a:t>
            </a:r>
            <a:r>
              <a:rPr lang="ko-KR" altLang="en-US"/>
              <a:t>태블릿</a:t>
            </a:r>
            <a:r>
              <a:rPr lang="en-US" altLang="ko-KR"/>
              <a:t>, </a:t>
            </a:r>
          </a:p>
          <a:p>
            <a:pPr marL="457200" lvl="1" indent="0">
              <a:buNone/>
            </a:pPr>
            <a:r>
              <a:rPr lang="en-US" altLang="ko-KR"/>
              <a:t>Android Wear </a:t>
            </a:r>
            <a:r>
              <a:rPr lang="ko-KR" altLang="en-US"/>
              <a:t>및 </a:t>
            </a:r>
            <a:r>
              <a:rPr lang="en-US" altLang="ko-KR"/>
              <a:t>Android TV </a:t>
            </a:r>
            <a:r>
              <a:rPr lang="ko-KR" altLang="en-US"/>
              <a:t>기기 등을 지원</a:t>
            </a:r>
            <a:endParaRPr lang="en-US" altLang="ko-KR" kern="0"/>
          </a:p>
          <a:p>
            <a:pPr lvl="1"/>
            <a:endParaRPr lang="en-US" altLang="ko-KR"/>
          </a:p>
          <a:p>
            <a:pPr lvl="1"/>
            <a:r>
              <a:rPr lang="ko-KR" altLang="en-US"/>
              <a:t>연결된 하드웨어 기기를 사용할 때보다 빠르게</a:t>
            </a:r>
            <a:endParaRPr lang="en-US" altLang="ko-KR"/>
          </a:p>
          <a:p>
            <a:pPr marL="457200" lvl="1" indent="0">
              <a:buNone/>
            </a:pPr>
            <a:r>
              <a:rPr lang="ko-KR" altLang="en-US"/>
              <a:t>정보를 전송할 수 있어 개발 절차를 한층 빠르게 함</a:t>
            </a:r>
            <a:endParaRPr lang="en-US" altLang="ko-KR" b="1" kern="0"/>
          </a:p>
        </p:txBody>
      </p:sp>
      <p:sp>
        <p:nvSpPr>
          <p:cNvPr id="6" name="TextBox 5"/>
          <p:cNvSpPr txBox="1"/>
          <p:nvPr/>
        </p:nvSpPr>
        <p:spPr>
          <a:xfrm>
            <a:off x="3830236" y="6149341"/>
            <a:ext cx="54053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출처</a:t>
            </a:r>
            <a:r>
              <a:rPr lang="en-US" altLang="ko-KR" sz="1400" dirty="0"/>
              <a:t>(</a:t>
            </a:r>
            <a:r>
              <a:rPr lang="ko-KR" altLang="en-US" sz="1400" dirty="0"/>
              <a:t>사이트</a:t>
            </a:r>
            <a:r>
              <a:rPr lang="en-US" altLang="ko-KR" sz="1400" dirty="0"/>
              <a:t>): https://developer.android.com/studio/run/emulator?hl=ko</a:t>
            </a:r>
            <a:endParaRPr lang="ko-KR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066" y="1120594"/>
            <a:ext cx="3196502" cy="504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8445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56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 생성</a:t>
            </a:r>
            <a:endParaRPr lang="en-US" altLang="ko-KR" kern="0"/>
          </a:p>
          <a:p>
            <a:pPr lvl="1"/>
            <a:r>
              <a:rPr lang="ko-KR" altLang="en-US" kern="0"/>
              <a:t>안드로이드 스튜디오 </a:t>
            </a:r>
            <a:r>
              <a:rPr lang="en-US" altLang="ko-KR" kern="0"/>
              <a:t>&gt; Tools &gt; AVD Manager</a:t>
            </a:r>
          </a:p>
          <a:p>
            <a:pPr lvl="1"/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187674"/>
            <a:ext cx="5314950" cy="32575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 bwMode="auto">
          <a:xfrm>
            <a:off x="5508104" y="2374175"/>
            <a:ext cx="1584176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5508104" y="2187674"/>
            <a:ext cx="432048" cy="189771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0" y="194522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cs typeface="Calibri" panose="020F0502020204030204" pitchFamily="34" charset="0"/>
              </a:rPr>
              <a:t>①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084446" y="2349370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cs typeface="Calibri" panose="020F0502020204030204" pitchFamily="34" charset="0"/>
              </a:rPr>
              <a:t>②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87595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57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 생성</a:t>
            </a:r>
            <a:endParaRPr lang="en-US" altLang="ko-KR" kern="0"/>
          </a:p>
          <a:p>
            <a:pPr lvl="1"/>
            <a:r>
              <a:rPr lang="en-US" altLang="ko-KR" kern="0"/>
              <a:t>Android Virtual Device Manager &gt; Create Virtual Device...</a:t>
            </a:r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14272"/>
            <a:ext cx="9144000" cy="4495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581373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cs typeface="Calibri" panose="020F0502020204030204" pitchFamily="34" charset="0"/>
              </a:rPr>
              <a:t>③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107504" y="6084490"/>
            <a:ext cx="936104" cy="194278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5287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58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 생성</a:t>
            </a:r>
            <a:endParaRPr lang="en-US" altLang="ko-KR" kern="0"/>
          </a:p>
          <a:p>
            <a:pPr lvl="1"/>
            <a:r>
              <a:rPr lang="en-US" altLang="ko-KR" kern="0"/>
              <a:t>Virtual Device Configuration &gt; Next</a:t>
            </a:r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9451"/>
            <a:ext cx="9190968" cy="43391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7050643" y="5874280"/>
            <a:ext cx="576064" cy="21346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8825" y="5600273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④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0393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59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 생성</a:t>
            </a:r>
            <a:endParaRPr lang="en-US" altLang="ko-KR" kern="0"/>
          </a:p>
          <a:p>
            <a:pPr lvl="1"/>
            <a:r>
              <a:rPr lang="en-US" altLang="ko-KR" kern="0"/>
              <a:t>Virtual Device Configuration &gt; Other Images &gt; Next</a:t>
            </a:r>
          </a:p>
          <a:p>
            <a:pPr lvl="1"/>
            <a:r>
              <a:rPr lang="en-US" altLang="ko-KR" kern="0"/>
              <a:t>Target</a:t>
            </a:r>
            <a:r>
              <a:rPr lang="ko-KR" altLang="en-US" kern="0"/>
              <a:t>에서 </a:t>
            </a:r>
            <a:r>
              <a:rPr lang="ko-KR" altLang="en-US" b="1" kern="0">
                <a:solidFill>
                  <a:srgbClr val="3333FF"/>
                </a:solidFill>
              </a:rPr>
              <a:t>안드로이드 앱의 </a:t>
            </a:r>
            <a:r>
              <a:rPr lang="en-US" altLang="ko-KR" b="1" kern="0">
                <a:solidFill>
                  <a:srgbClr val="3333FF"/>
                </a:solidFill>
              </a:rPr>
              <a:t>API Level</a:t>
            </a:r>
            <a:r>
              <a:rPr lang="ko-KR" altLang="en-US" b="1" kern="0">
                <a:solidFill>
                  <a:srgbClr val="3333FF"/>
                </a:solidFill>
              </a:rPr>
              <a:t>에 적합한 항목을 선택</a:t>
            </a:r>
            <a:r>
              <a:rPr lang="ko-KR" altLang="en-US" kern="0"/>
              <a:t>할 것</a:t>
            </a:r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4161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7020272" y="6242863"/>
            <a:ext cx="576064" cy="2104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8454" y="59986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2855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3C3ACC-CD74-4FB8-B0BC-BE9916CF7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HW1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CF7A20-98B8-40B9-8ADD-20DB03C4A3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버퍼 </a:t>
            </a:r>
            <a:r>
              <a:rPr lang="ko-KR" altLang="en-US" dirty="0" err="1"/>
              <a:t>오버플로우</a:t>
            </a:r>
            <a:r>
              <a:rPr lang="ko-KR" altLang="en-US" dirty="0"/>
              <a:t> 취약점 실습</a:t>
            </a:r>
            <a:endParaRPr lang="en-US" altLang="ko-KR" dirty="0"/>
          </a:p>
          <a:p>
            <a:pPr lvl="1"/>
            <a:r>
              <a:rPr lang="ko-KR" altLang="en-US" dirty="0"/>
              <a:t>버퍼 </a:t>
            </a:r>
            <a:r>
              <a:rPr lang="ko-KR" altLang="en-US" dirty="0" err="1"/>
              <a:t>오버플로우</a:t>
            </a:r>
            <a:r>
              <a:rPr lang="ko-KR" altLang="en-US" dirty="0"/>
              <a:t> 취약점 실습 및 분석</a:t>
            </a:r>
            <a:endParaRPr lang="en-US" altLang="ko-KR" dirty="0"/>
          </a:p>
          <a:p>
            <a:pPr lvl="1"/>
            <a:r>
              <a:rPr lang="en-US" altLang="ko-KR" dirty="0"/>
              <a:t>HW1_BOF </a:t>
            </a:r>
            <a:r>
              <a:rPr lang="ko-KR" altLang="en-US" dirty="0"/>
              <a:t>폴더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과제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en-US" altLang="ko-KR" dirty="0"/>
              <a:t>BOF </a:t>
            </a:r>
            <a:r>
              <a:rPr lang="ko-KR" altLang="en-US" dirty="0"/>
              <a:t>취약점이 존재하는 소스코드와 실행파일 제공 </a:t>
            </a:r>
            <a:r>
              <a:rPr lang="en-US" altLang="ko-KR" sz="1400" dirty="0"/>
              <a:t>(</a:t>
            </a:r>
            <a:r>
              <a:rPr lang="en-US" altLang="ko-KR" sz="1400" i="1" dirty="0" err="1"/>
              <a:t>bof.c</a:t>
            </a:r>
            <a:r>
              <a:rPr lang="en-US" altLang="ko-KR" sz="1400" dirty="0"/>
              <a:t>, </a:t>
            </a:r>
            <a:r>
              <a:rPr lang="en-US" altLang="ko-KR" sz="1400" i="1" dirty="0" err="1"/>
              <a:t>bof</a:t>
            </a:r>
            <a:r>
              <a:rPr lang="en-US" altLang="ko-KR" sz="1400" dirty="0"/>
              <a:t>)</a:t>
            </a:r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 dirty="0"/>
              <a:t>제공된 </a:t>
            </a:r>
            <a:r>
              <a:rPr lang="en-US" altLang="ko-KR" dirty="0"/>
              <a:t>exploit </a:t>
            </a:r>
            <a:r>
              <a:rPr lang="ko-KR" altLang="en-US" dirty="0"/>
              <a:t>코드</a:t>
            </a:r>
            <a:r>
              <a:rPr lang="en-US" altLang="ko-KR" dirty="0"/>
              <a:t>(</a:t>
            </a:r>
            <a:r>
              <a:rPr lang="en-US" altLang="ko-KR" sz="1400" i="1" dirty="0"/>
              <a:t>exploit</a:t>
            </a:r>
            <a:r>
              <a:rPr lang="en-US" altLang="ko-KR" dirty="0"/>
              <a:t>)</a:t>
            </a:r>
            <a:r>
              <a:rPr lang="ko-KR" altLang="en-US" dirty="0"/>
              <a:t>를 이용하여 권한 상승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en-US" altLang="ko-KR" dirty="0"/>
              <a:t>exploit </a:t>
            </a:r>
            <a:r>
              <a:rPr lang="ko-KR" altLang="en-US" dirty="0"/>
              <a:t>코드의 체계적인 분석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 dirty="0">
                <a:solidFill>
                  <a:schemeClr val="tx1"/>
                </a:solidFill>
              </a:rPr>
              <a:t>소스코드 상에서 프로그램의 기능을 변경하지 않으면서 </a:t>
            </a:r>
            <a:br>
              <a:rPr lang="en-US" altLang="ko-KR" dirty="0">
                <a:solidFill>
                  <a:schemeClr val="tx1"/>
                </a:solidFill>
              </a:rPr>
            </a:br>
            <a:r>
              <a:rPr lang="ko-KR" altLang="en-US" dirty="0">
                <a:solidFill>
                  <a:schemeClr val="tx1"/>
                </a:solidFill>
              </a:rPr>
              <a:t>취약점을 보완할 수 있는 방안을 </a:t>
            </a:r>
            <a:r>
              <a:rPr lang="ko-KR" altLang="en-US">
                <a:solidFill>
                  <a:schemeClr val="tx1"/>
                </a:solidFill>
              </a:rPr>
              <a:t>제시할 것</a:t>
            </a:r>
            <a:endParaRPr lang="en-US" altLang="ko-KR">
              <a:solidFill>
                <a:schemeClr val="tx1"/>
              </a:solidFill>
            </a:endParaRPr>
          </a:p>
          <a:p>
            <a:pPr marL="800100" lvl="1" indent="-342900">
              <a:buSzPct val="80000"/>
              <a:buFont typeface="+mj-lt"/>
              <a:buAutoNum type="arabicPeriod"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제출</a:t>
            </a:r>
            <a:endParaRPr lang="en-US" altLang="ko-KR" dirty="0"/>
          </a:p>
          <a:p>
            <a:pPr lvl="1"/>
            <a:r>
              <a:rPr lang="ko-KR" altLang="en-US" dirty="0"/>
              <a:t>과제 및 실습 수행 내용을 보고서로 제출</a:t>
            </a:r>
            <a:endParaRPr lang="en-US" altLang="ko-KR" dirty="0"/>
          </a:p>
          <a:p>
            <a:pPr lvl="1"/>
            <a:r>
              <a:rPr lang="ko-KR" altLang="en-US" dirty="0"/>
              <a:t>제출기간 </a:t>
            </a:r>
            <a:r>
              <a:rPr lang="en-US" altLang="ko-KR" dirty="0"/>
              <a:t>: 3</a:t>
            </a:r>
            <a:r>
              <a:rPr lang="ko-KR" altLang="en-US" dirty="0"/>
              <a:t>월 </a:t>
            </a:r>
            <a:r>
              <a:rPr lang="en-US" altLang="ko-KR" dirty="0"/>
              <a:t>18</a:t>
            </a:r>
            <a:r>
              <a:rPr lang="ko-KR" altLang="en-US" dirty="0"/>
              <a:t>일 </a:t>
            </a:r>
            <a:r>
              <a:rPr lang="en-US" altLang="ko-KR" dirty="0"/>
              <a:t>~ 4</a:t>
            </a:r>
            <a:r>
              <a:rPr lang="ko-KR" altLang="en-US" dirty="0"/>
              <a:t>월 </a:t>
            </a:r>
            <a:r>
              <a:rPr lang="en-US" altLang="ko-KR" dirty="0"/>
              <a:t>3</a:t>
            </a:r>
            <a:r>
              <a:rPr lang="ko-KR" altLang="en-US" dirty="0"/>
              <a:t>일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EDA8788-4D1D-4864-9AD8-1357A1D0C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178387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60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 dirty="0" err="1"/>
              <a:t>안드로이드</a:t>
            </a:r>
            <a:r>
              <a:rPr lang="ko-KR" altLang="en-US" kern="0" dirty="0"/>
              <a:t> 에뮬레이터 생성</a:t>
            </a:r>
            <a:endParaRPr lang="en-US" altLang="ko-KR" kern="0" dirty="0"/>
          </a:p>
          <a:p>
            <a:pPr lvl="1"/>
            <a:r>
              <a:rPr lang="ko-KR" altLang="en-US" kern="0" dirty="0"/>
              <a:t>최신 </a:t>
            </a:r>
            <a:r>
              <a:rPr lang="ko-KR" altLang="en-US" kern="0" dirty="0" err="1"/>
              <a:t>안드로이드</a:t>
            </a:r>
            <a:r>
              <a:rPr lang="ko-KR" altLang="en-US" kern="0" dirty="0"/>
              <a:t> 스튜디오 버전</a:t>
            </a:r>
            <a:r>
              <a:rPr lang="en-US" altLang="ko-KR" kern="0" dirty="0"/>
              <a:t>(3.2)</a:t>
            </a:r>
            <a:r>
              <a:rPr lang="ko-KR" altLang="en-US" kern="0" dirty="0"/>
              <a:t>에서 </a:t>
            </a:r>
            <a:r>
              <a:rPr lang="en-US" altLang="ko-KR" kern="0" dirty="0" err="1"/>
              <a:t>armeabi</a:t>
            </a:r>
            <a:r>
              <a:rPr lang="en-US" altLang="ko-KR" kern="0" dirty="0"/>
              <a:t> </a:t>
            </a:r>
            <a:r>
              <a:rPr lang="ko-KR" altLang="en-US" kern="0" dirty="0"/>
              <a:t>계열 에뮬레이터가 제대로 작동하지 않는 </a:t>
            </a:r>
            <a:r>
              <a:rPr lang="en-US" altLang="ko-KR" kern="0" dirty="0"/>
              <a:t>issue</a:t>
            </a:r>
            <a:r>
              <a:rPr lang="ko-KR" altLang="en-US" kern="0" dirty="0"/>
              <a:t>가 있으므로 </a:t>
            </a:r>
            <a:r>
              <a:rPr lang="en-US" altLang="ko-KR" b="1" kern="0" dirty="0">
                <a:solidFill>
                  <a:srgbClr val="3333FF"/>
                </a:solidFill>
              </a:rPr>
              <a:t>x86 Images</a:t>
            </a:r>
            <a:r>
              <a:rPr lang="ko-KR" altLang="en-US" b="1" kern="0" dirty="0">
                <a:solidFill>
                  <a:srgbClr val="3333FF"/>
                </a:solidFill>
              </a:rPr>
              <a:t>를 사용할 것을 권장 </a:t>
            </a:r>
            <a:r>
              <a:rPr lang="en-US" altLang="ko-KR" b="1" kern="0" dirty="0">
                <a:solidFill>
                  <a:srgbClr val="3333FF"/>
                </a:solidFill>
              </a:rPr>
              <a:t>!</a:t>
            </a:r>
          </a:p>
          <a:p>
            <a:pPr lvl="2"/>
            <a:endParaRPr lang="en-US" altLang="ko-KR" b="1" kern="0" dirty="0"/>
          </a:p>
          <a:p>
            <a:pPr lvl="2"/>
            <a:endParaRPr lang="en-US" altLang="ko-KR" kern="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0848"/>
            <a:ext cx="9144000" cy="4416152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7020272" y="6242863"/>
            <a:ext cx="576064" cy="2104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918454" y="5998648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⑤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  <p:sp>
        <p:nvSpPr>
          <p:cNvPr id="5" name="직사각형 4"/>
          <p:cNvSpPr/>
          <p:nvPr/>
        </p:nvSpPr>
        <p:spPr bwMode="auto">
          <a:xfrm>
            <a:off x="971600" y="3212976"/>
            <a:ext cx="720080" cy="216024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641233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61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에뮬레이터 생성</a:t>
            </a:r>
            <a:endParaRPr lang="en-US" altLang="ko-KR" kern="0"/>
          </a:p>
          <a:p>
            <a:pPr lvl="1"/>
            <a:r>
              <a:rPr lang="en-US" altLang="ko-KR" kern="0"/>
              <a:t>Virtual Device Configuration &gt; Other Images &gt; Next</a:t>
            </a:r>
          </a:p>
          <a:p>
            <a:pPr lvl="1"/>
            <a:r>
              <a:rPr lang="en-US" altLang="ko-KR" kern="0"/>
              <a:t>Target</a:t>
            </a:r>
            <a:r>
              <a:rPr lang="ko-KR" altLang="en-US" kern="0"/>
              <a:t>에서 </a:t>
            </a:r>
            <a:r>
              <a:rPr lang="ko-KR" altLang="en-US" b="1" kern="0">
                <a:solidFill>
                  <a:srgbClr val="3333FF"/>
                </a:solidFill>
              </a:rPr>
              <a:t>안드로이드 앱의 </a:t>
            </a:r>
            <a:r>
              <a:rPr lang="en-US" altLang="ko-KR" b="1" kern="0">
                <a:solidFill>
                  <a:srgbClr val="3333FF"/>
                </a:solidFill>
              </a:rPr>
              <a:t>API Level</a:t>
            </a:r>
            <a:r>
              <a:rPr lang="ko-KR" altLang="en-US" b="1" kern="0">
                <a:solidFill>
                  <a:srgbClr val="3333FF"/>
                </a:solidFill>
              </a:rPr>
              <a:t>에 적합한 항목을 선택</a:t>
            </a:r>
            <a:r>
              <a:rPr lang="ko-KR" altLang="en-US" kern="0"/>
              <a:t>할 것</a:t>
            </a:r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24650"/>
            <a:ext cx="9144000" cy="442868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 bwMode="auto">
          <a:xfrm>
            <a:off x="8388424" y="6206606"/>
            <a:ext cx="648072" cy="210473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286606" y="5935854"/>
            <a:ext cx="3898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kern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⑥</a:t>
            </a:r>
            <a:endParaRPr lang="ko-KR" altLang="en-US" sz="12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66714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62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kern="0"/>
              <a:t>ADB (Android Debug Bridge)</a:t>
            </a:r>
            <a:r>
              <a:rPr lang="ko-KR" altLang="en-US" kern="0"/>
              <a:t> </a:t>
            </a:r>
            <a:endParaRPr lang="en-US" altLang="ko-KR" kern="0"/>
          </a:p>
          <a:p>
            <a:pPr lvl="1"/>
            <a:r>
              <a:rPr lang="ko-KR" altLang="en-US" kern="0"/>
              <a:t>안드로이드 스튜디오 설치 시에 </a:t>
            </a:r>
            <a:r>
              <a:rPr lang="en-US" altLang="ko-KR" kern="0"/>
              <a:t>SDK Manager</a:t>
            </a:r>
            <a:r>
              <a:rPr lang="ko-KR" altLang="en-US" kern="0"/>
              <a:t>에 내장되어 배포됨</a:t>
            </a:r>
            <a:endParaRPr lang="en-US" altLang="ko-KR" kern="0"/>
          </a:p>
          <a:p>
            <a:pPr lvl="1"/>
            <a:endParaRPr lang="en-US" altLang="ko-KR" kern="0"/>
          </a:p>
          <a:p>
            <a:pPr lvl="1"/>
            <a:r>
              <a:rPr lang="en-US" altLang="ko-KR" kern="0"/>
              <a:t>adb </a:t>
            </a:r>
            <a:r>
              <a:rPr lang="ko-KR" altLang="en-US" kern="0"/>
              <a:t>명령어</a:t>
            </a:r>
            <a:endParaRPr lang="en-US" altLang="ko-KR" kern="0"/>
          </a:p>
          <a:p>
            <a:pPr lvl="2"/>
            <a:r>
              <a:rPr lang="en-US" altLang="ko-KR" b="1" kern="0"/>
              <a:t>adb devices : </a:t>
            </a:r>
            <a:r>
              <a:rPr lang="ko-KR" altLang="en-US" b="1" kern="0"/>
              <a:t>현재 데스크탑</a:t>
            </a:r>
            <a:r>
              <a:rPr lang="en-US" altLang="ko-KR" b="1" kern="0"/>
              <a:t>(PC)</a:t>
            </a:r>
            <a:r>
              <a:rPr lang="ko-KR" altLang="en-US" b="1" kern="0"/>
              <a:t>에 연결된 디바이스를 조회</a:t>
            </a:r>
            <a:endParaRPr lang="en-US" altLang="ko-KR" b="1" kern="0"/>
          </a:p>
          <a:p>
            <a:pPr lvl="2"/>
            <a:endParaRPr lang="en-US" altLang="ko-KR" b="1" kern="0"/>
          </a:p>
          <a:p>
            <a:pPr lvl="2"/>
            <a:endParaRPr lang="en-US" altLang="ko-KR" b="1" kern="0"/>
          </a:p>
          <a:p>
            <a:pPr lvl="2"/>
            <a:endParaRPr lang="en-US" altLang="ko-KR" b="1" kern="0"/>
          </a:p>
          <a:p>
            <a:pPr lvl="2"/>
            <a:endParaRPr lang="en-US" altLang="ko-KR" b="1" kern="0"/>
          </a:p>
          <a:p>
            <a:pPr lvl="2"/>
            <a:endParaRPr lang="en-US" altLang="ko-KR" b="1" kern="0"/>
          </a:p>
          <a:p>
            <a:pPr lvl="2"/>
            <a:r>
              <a:rPr lang="en-US" altLang="ko-KR" b="1" kern="0"/>
              <a:t>adb shell : </a:t>
            </a:r>
            <a:r>
              <a:rPr lang="ko-KR" altLang="en-US" b="1" kern="0"/>
              <a:t>연결된 디바이스의 </a:t>
            </a:r>
            <a:r>
              <a:rPr lang="en-US" altLang="ko-KR" b="1" kern="0"/>
              <a:t>shell</a:t>
            </a:r>
            <a:r>
              <a:rPr lang="ko-KR" altLang="en-US" b="1" kern="0"/>
              <a:t>로 접속</a:t>
            </a:r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722240"/>
            <a:ext cx="8039100" cy="10668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415383"/>
            <a:ext cx="803910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2382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63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kern="0"/>
              <a:t>ADB (Android Debug Bridge)</a:t>
            </a:r>
            <a:r>
              <a:rPr lang="ko-KR" altLang="en-US" kern="0"/>
              <a:t> </a:t>
            </a:r>
            <a:endParaRPr lang="en-US" altLang="ko-KR" kern="0"/>
          </a:p>
          <a:p>
            <a:pPr lvl="1"/>
            <a:r>
              <a:rPr lang="en-US" altLang="ko-KR" kern="0"/>
              <a:t>adb shell </a:t>
            </a:r>
            <a:r>
              <a:rPr lang="ko-KR" altLang="en-US" kern="0"/>
              <a:t>명령어</a:t>
            </a:r>
            <a:endParaRPr lang="en-US" altLang="ko-KR" kern="0"/>
          </a:p>
          <a:p>
            <a:pPr lvl="2"/>
            <a:r>
              <a:rPr lang="en-US" altLang="ko-KR" b="1" kern="0"/>
              <a:t>id</a:t>
            </a:r>
            <a:r>
              <a:rPr lang="en-US" altLang="ko-KR" kern="0"/>
              <a:t> : </a:t>
            </a:r>
            <a:r>
              <a:rPr lang="ko-KR" altLang="en-US" kern="0"/>
              <a:t>사용자 </a:t>
            </a:r>
            <a:r>
              <a:rPr lang="en-US" altLang="ko-KR" kern="0"/>
              <a:t>id</a:t>
            </a:r>
            <a:r>
              <a:rPr lang="ko-KR" altLang="en-US" kern="0"/>
              <a:t>와 그룹 </a:t>
            </a:r>
            <a:r>
              <a:rPr lang="en-US" altLang="ko-KR" kern="0"/>
              <a:t>id</a:t>
            </a:r>
            <a:r>
              <a:rPr lang="ko-KR" altLang="en-US" kern="0"/>
              <a:t>를 조회</a:t>
            </a:r>
            <a:endParaRPr lang="en-US" altLang="ko-KR" kern="0"/>
          </a:p>
          <a:p>
            <a:pPr lvl="2"/>
            <a:r>
              <a:rPr lang="ko-KR" altLang="en-US" kern="0"/>
              <a:t>에뮬레이터는 기본적으로 루팅된 상태이기 때문에 </a:t>
            </a:r>
            <a:r>
              <a:rPr lang="en-US" altLang="ko-KR" kern="0"/>
              <a:t>uid</a:t>
            </a:r>
            <a:r>
              <a:rPr lang="ko-KR" altLang="en-US" kern="0"/>
              <a:t>와 </a:t>
            </a:r>
            <a:r>
              <a:rPr lang="en-US" altLang="ko-KR" kern="0"/>
              <a:t>gid</a:t>
            </a:r>
            <a:r>
              <a:rPr lang="ko-KR" altLang="en-US" kern="0"/>
              <a:t>가 </a:t>
            </a:r>
            <a:r>
              <a:rPr lang="en-US" altLang="ko-KR" kern="0"/>
              <a:t>0</a:t>
            </a:r>
            <a:r>
              <a:rPr lang="ko-KR" altLang="en-US" kern="0"/>
              <a:t>으로 나옴</a:t>
            </a:r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r>
              <a:rPr lang="en-US" altLang="ko-KR" b="1" kern="0"/>
              <a:t>cat /proc/meminfo</a:t>
            </a:r>
            <a:r>
              <a:rPr lang="en-US" altLang="ko-KR" kern="0"/>
              <a:t> : </a:t>
            </a:r>
            <a:r>
              <a:rPr lang="ko-KR" altLang="en-US" kern="0"/>
              <a:t>메모리 정보를 조회</a:t>
            </a:r>
            <a:endParaRPr lang="en-US" altLang="ko-KR" ker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48880"/>
            <a:ext cx="8039100" cy="11811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77072"/>
            <a:ext cx="8039100" cy="122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8593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64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kern="0"/>
              <a:t>ADB (Android Debug Bridge)</a:t>
            </a:r>
            <a:r>
              <a:rPr lang="ko-KR" altLang="en-US" kern="0"/>
              <a:t> </a:t>
            </a:r>
            <a:endParaRPr lang="en-US" altLang="ko-KR" kern="0"/>
          </a:p>
          <a:p>
            <a:pPr lvl="1"/>
            <a:r>
              <a:rPr lang="en-US" altLang="ko-KR" kern="0"/>
              <a:t>adb shell </a:t>
            </a:r>
            <a:r>
              <a:rPr lang="ko-KR" altLang="en-US" kern="0"/>
              <a:t>명령어</a:t>
            </a:r>
            <a:endParaRPr lang="en-US" altLang="ko-KR" kern="0"/>
          </a:p>
          <a:p>
            <a:pPr lvl="2"/>
            <a:r>
              <a:rPr lang="en-US" altLang="ko-KR" b="1" kern="0"/>
              <a:t>getprop : </a:t>
            </a:r>
            <a:r>
              <a:rPr lang="en-US" altLang="ko-KR" kern="0"/>
              <a:t>property</a:t>
            </a:r>
            <a:r>
              <a:rPr lang="ko-KR" altLang="en-US" kern="0"/>
              <a:t>를 조회</a:t>
            </a:r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endParaRPr lang="en-US" altLang="ko-KR" kern="0"/>
          </a:p>
          <a:p>
            <a:pPr lvl="2"/>
            <a:r>
              <a:rPr lang="en-US" altLang="ko-KR" b="1" kern="0"/>
              <a:t>ps</a:t>
            </a:r>
            <a:r>
              <a:rPr lang="en-US" altLang="ko-KR" kern="0"/>
              <a:t> : </a:t>
            </a:r>
            <a:r>
              <a:rPr lang="ko-KR" altLang="en-US" kern="0"/>
              <a:t>데몬 </a:t>
            </a:r>
            <a:r>
              <a:rPr lang="en-US" altLang="ko-KR" kern="0"/>
              <a:t>or </a:t>
            </a:r>
            <a:r>
              <a:rPr lang="ko-KR" altLang="en-US" kern="0"/>
              <a:t>프로세스를 조회</a:t>
            </a:r>
            <a:endParaRPr lang="en-US" altLang="ko-KR" ker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2060848"/>
            <a:ext cx="8039100" cy="15144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50" y="4362797"/>
            <a:ext cx="8039100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78153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65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altLang="ko-KR" kern="0"/>
              <a:t>JDK (Java Devlopment Kit)</a:t>
            </a:r>
          </a:p>
          <a:p>
            <a:pPr lvl="1"/>
            <a:r>
              <a:rPr lang="en-US" altLang="ko-KR" kern="0"/>
              <a:t>https://www.oracle.com/technetwork/java/javase/downloads/jdk8-downloads-2133151.html</a:t>
            </a:r>
          </a:p>
          <a:p>
            <a:pPr lvl="1"/>
            <a:r>
              <a:rPr lang="ko-KR" altLang="en-US" kern="0"/>
              <a:t>개발 환경에 맞는 버전을 설치</a:t>
            </a:r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11" y="2420888"/>
            <a:ext cx="6449578" cy="3902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08298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66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/>
              <a:t>안드로이드 스튜디오</a:t>
            </a:r>
            <a:r>
              <a:rPr lang="en-US" altLang="ko-KR" kern="0"/>
              <a:t>(Android Studio)</a:t>
            </a:r>
          </a:p>
          <a:p>
            <a:pPr lvl="1"/>
            <a:r>
              <a:rPr lang="en-US" altLang="ko-KR" kern="0"/>
              <a:t>https://developer.android.com/studio/?hl=ko#downloads</a:t>
            </a:r>
          </a:p>
          <a:p>
            <a:pPr lvl="1"/>
            <a:r>
              <a:rPr lang="ko-KR" altLang="en-US" kern="0"/>
              <a:t>개발 환경에 맞는 버전을 설치</a:t>
            </a:r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endParaRPr lang="en-US" altLang="ko-KR" kern="0"/>
          </a:p>
          <a:p>
            <a:pPr lvl="2"/>
            <a:endParaRPr lang="en-US" altLang="ko-KR" b="1" kern="0"/>
          </a:p>
          <a:p>
            <a:pPr lvl="2"/>
            <a:endParaRPr lang="en-US" altLang="ko-KR" ker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329" y="2445974"/>
            <a:ext cx="8459341" cy="328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053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부록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67</a:t>
            </a:fld>
            <a:endParaRPr lang="en-US" altLang="ko-KR"/>
          </a:p>
        </p:txBody>
      </p:sp>
      <p:sp>
        <p:nvSpPr>
          <p:cNvPr id="12" name="내용 개체 틀 2"/>
          <p:cNvSpPr txBox="1">
            <a:spLocks/>
          </p:cNvSpPr>
          <p:nvPr/>
        </p:nvSpPr>
        <p:spPr>
          <a:xfrm>
            <a:off x="148492" y="990737"/>
            <a:ext cx="8847016" cy="5548786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Font typeface="Wingdings" pitchFamily="2" charset="2"/>
              <a:buChar char="v"/>
              <a:defRPr sz="2000" b="1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+mn-cs"/>
              </a:defRPr>
            </a:lvl1pPr>
            <a:lvl2pPr marL="742950" indent="-28575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60000"/>
              <a:buFont typeface="Wingdings" pitchFamily="2" charset="2"/>
              <a:buChar char="n"/>
              <a:defRPr sz="18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sz="16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SzPct val="60000"/>
              <a:buFont typeface="Wingdings" pitchFamily="2" charset="2"/>
              <a:buChar char="n"/>
              <a:defRPr sz="14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1200">
                <a:solidFill>
                  <a:srgbClr val="000000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latinLnBrk="1" hangingPunct="1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ko-KR" altLang="en-US" kern="0" dirty="0"/>
              <a:t>참고 사이트</a:t>
            </a:r>
            <a:endParaRPr lang="en-US" altLang="ko-KR" kern="0" dirty="0"/>
          </a:p>
          <a:p>
            <a:pPr lvl="1"/>
            <a:r>
              <a:rPr lang="en-US" altLang="ko-KR" kern="0" dirty="0"/>
              <a:t>https://scholar.google.co.kr</a:t>
            </a:r>
          </a:p>
          <a:p>
            <a:pPr lvl="2"/>
            <a:r>
              <a:rPr lang="en-US" altLang="ko-KR" kern="0" dirty="0"/>
              <a:t>PPT</a:t>
            </a:r>
            <a:r>
              <a:rPr lang="ko-KR" altLang="en-US" kern="0" dirty="0"/>
              <a:t>에 적혀있는 논문 이름을 검색하면 해당 논문을 찾을 수 있음</a:t>
            </a:r>
            <a:endParaRPr lang="en-US" altLang="ko-KR" kern="0" dirty="0"/>
          </a:p>
          <a:p>
            <a:pPr lvl="1"/>
            <a:r>
              <a:rPr lang="en-US" altLang="ko-KR" kern="0" dirty="0"/>
              <a:t>https</a:t>
            </a:r>
            <a:r>
              <a:rPr lang="en-US" altLang="ko-KR" kern="0"/>
              <a:t>://developer.android.com/reference/packages</a:t>
            </a:r>
          </a:p>
          <a:p>
            <a:pPr lvl="2"/>
            <a:r>
              <a:rPr lang="en-US" altLang="ko-KR" kern="0"/>
              <a:t>API level 19~26</a:t>
            </a:r>
            <a:r>
              <a:rPr lang="ko-KR" altLang="en-US" kern="0"/>
              <a:t>까지 사용 가능</a:t>
            </a:r>
            <a:endParaRPr lang="en-US" altLang="ko-KR" kern="0"/>
          </a:p>
          <a:p>
            <a:pPr lvl="1"/>
            <a:r>
              <a:rPr lang="en-US" altLang="ko-KR" kern="0"/>
              <a:t>https://developer.android.com/studio/command-line/adb</a:t>
            </a:r>
            <a:endParaRPr lang="en-US" altLang="ko-KR" kern="0" dirty="0"/>
          </a:p>
          <a:p>
            <a:pPr lvl="2"/>
            <a:r>
              <a:rPr lang="en-US" altLang="ko-KR" kern="0"/>
              <a:t>ADB (Android Debug Bridge) </a:t>
            </a:r>
            <a:r>
              <a:rPr lang="ko-KR" altLang="en-US" kern="0"/>
              <a:t>명령어</a:t>
            </a:r>
            <a:endParaRPr lang="en-US" altLang="ko-KR" kern="0" dirty="0"/>
          </a:p>
          <a:p>
            <a:pPr lvl="1"/>
            <a:r>
              <a:rPr lang="en-US" altLang="ko-KR" kern="0" dirty="0"/>
              <a:t>https://docs.oracle.com/javase/8/docs/api/overview-summary.html</a:t>
            </a:r>
          </a:p>
          <a:p>
            <a:pPr lvl="2"/>
            <a:r>
              <a:rPr lang="en-US" altLang="ko-KR" kern="0" dirty="0"/>
              <a:t>java </a:t>
            </a:r>
            <a:r>
              <a:rPr lang="ko-KR" altLang="en-US" kern="0" dirty="0"/>
              <a:t>버전 </a:t>
            </a:r>
            <a:r>
              <a:rPr lang="en-US" altLang="ko-KR" kern="0" dirty="0"/>
              <a:t>8</a:t>
            </a:r>
            <a:r>
              <a:rPr lang="ko-KR" altLang="en-US" kern="0" dirty="0"/>
              <a:t>을 기준으로 참고</a:t>
            </a:r>
            <a:endParaRPr lang="en-US" altLang="ko-KR" kern="0" dirty="0"/>
          </a:p>
          <a:p>
            <a:pPr lvl="1"/>
            <a:r>
              <a:rPr lang="en-US" altLang="ko-KR" kern="0" dirty="0"/>
              <a:t>https://stackoverflow.com/</a:t>
            </a:r>
          </a:p>
          <a:p>
            <a:pPr lvl="2"/>
            <a:r>
              <a:rPr lang="ko-KR" altLang="en-US" kern="0" dirty="0"/>
              <a:t>개발 시에 참고</a:t>
            </a:r>
            <a:endParaRPr lang="en-US" altLang="ko-KR" kern="0" dirty="0"/>
          </a:p>
          <a:p>
            <a:pPr lvl="2"/>
            <a:endParaRPr lang="en-US" altLang="ko-KR" b="1" kern="0" dirty="0"/>
          </a:p>
          <a:p>
            <a:pPr lvl="2"/>
            <a:endParaRPr lang="en-US" altLang="ko-KR" kern="0" dirty="0"/>
          </a:p>
        </p:txBody>
      </p:sp>
    </p:spTree>
    <p:extLst>
      <p:ext uri="{BB962C8B-B14F-4D97-AF65-F5344CB8AC3E}">
        <p14:creationId xmlns:p14="http://schemas.microsoft.com/office/powerpoint/2010/main" val="28605278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A861B-0B58-4709-B151-70DF1D2C5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HW2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118819C-A5CD-49CF-B07A-34BCE47A7F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암호화 관련 실습</a:t>
            </a:r>
            <a:endParaRPr lang="en-US" altLang="ko-KR" dirty="0"/>
          </a:p>
          <a:p>
            <a:pPr lvl="1"/>
            <a:r>
              <a:rPr lang="ko-KR" altLang="en-US" dirty="0"/>
              <a:t>간단한 </a:t>
            </a:r>
            <a:r>
              <a:rPr lang="ko-KR" altLang="en-US" dirty="0" err="1"/>
              <a:t>암복호화</a:t>
            </a:r>
            <a:r>
              <a:rPr lang="ko-KR" altLang="en-US" dirty="0"/>
              <a:t> 수행 및 </a:t>
            </a:r>
            <a:r>
              <a:rPr lang="en-US" altLang="ko-KR" dirty="0"/>
              <a:t>MD5</a:t>
            </a:r>
            <a:r>
              <a:rPr lang="ko-KR" altLang="en-US" dirty="0"/>
              <a:t>의 충돌 실습</a:t>
            </a:r>
            <a:endParaRPr lang="en-US" altLang="ko-KR" dirty="0"/>
          </a:p>
          <a:p>
            <a:pPr lvl="1"/>
            <a:r>
              <a:rPr lang="en-US" altLang="ko-KR" dirty="0"/>
              <a:t>HW2_Crypto </a:t>
            </a:r>
            <a:r>
              <a:rPr lang="ko-KR" altLang="en-US" dirty="0"/>
              <a:t>폴더</a:t>
            </a:r>
            <a:endParaRPr lang="en-US" altLang="ko-KR" dirty="0"/>
          </a:p>
          <a:p>
            <a:pPr lvl="1"/>
            <a:endParaRPr lang="en-US" altLang="ko-KR" sz="1200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 dirty="0"/>
              <a:t>과제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 dirty="0"/>
              <a:t>치환 암호 기법으로 작성된 파일</a:t>
            </a:r>
            <a:r>
              <a:rPr lang="en-US" altLang="ko-KR" sz="1600" dirty="0"/>
              <a:t>(</a:t>
            </a:r>
            <a:r>
              <a:rPr lang="en-US" altLang="ko-KR" sz="1400" i="1" dirty="0"/>
              <a:t>ciphertext.txt</a:t>
            </a:r>
            <a:r>
              <a:rPr lang="en-US" altLang="ko-KR" sz="1600" dirty="0"/>
              <a:t>)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복호화</a:t>
            </a:r>
            <a:endParaRPr lang="en-US" altLang="ko-KR" sz="1600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/>
              <a:t>복호화된</a:t>
            </a:r>
            <a:r>
              <a:rPr lang="en-US" altLang="ko-KR" i="1"/>
              <a:t> </a:t>
            </a:r>
            <a:r>
              <a:rPr lang="en-US" altLang="ko-KR" sz="1400" i="1" dirty="0"/>
              <a:t>ciphertext.txt</a:t>
            </a:r>
            <a:r>
              <a:rPr lang="ko-KR" altLang="en-US" dirty="0"/>
              <a:t>에서 확인할 수 있는 </a:t>
            </a:r>
            <a:r>
              <a:rPr lang="en-US" altLang="ko-KR" dirty="0"/>
              <a:t>key</a:t>
            </a:r>
            <a:r>
              <a:rPr lang="ko-KR" altLang="en-US" dirty="0"/>
              <a:t>로 암호화된 이미지를 </a:t>
            </a:r>
            <a:r>
              <a:rPr lang="ko-KR" altLang="en-US" dirty="0" err="1"/>
              <a:t>복호화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en-US" altLang="ko-KR"/>
              <a:t>MD5 </a:t>
            </a:r>
            <a:r>
              <a:rPr lang="en-US" altLang="ko-KR" dirty="0"/>
              <a:t>hash</a:t>
            </a:r>
            <a:r>
              <a:rPr lang="ko-KR" altLang="en-US" dirty="0"/>
              <a:t>의 충돌을 확인</a:t>
            </a:r>
            <a:endParaRPr lang="en-US" altLang="ko-KR" dirty="0"/>
          </a:p>
          <a:p>
            <a:pPr marL="1200150" lvl="2" indent="-342900">
              <a:lnSpc>
                <a:spcPct val="150000"/>
              </a:lnSpc>
              <a:buSzPct val="80000"/>
            </a:pPr>
            <a:endParaRPr lang="en-US" altLang="ko-KR" sz="1200" dirty="0">
              <a:solidFill>
                <a:srgbClr val="FF0000"/>
              </a:solidFill>
            </a:endParaRPr>
          </a:p>
          <a:p>
            <a:pPr marL="400050">
              <a:buSzPct val="80000"/>
              <a:buFont typeface="Wingdings" panose="05000000000000000000" pitchFamily="2" charset="2"/>
              <a:buChar char="v"/>
            </a:pPr>
            <a:r>
              <a:rPr lang="ko-KR" altLang="en-US" dirty="0"/>
              <a:t>제출</a:t>
            </a:r>
            <a:endParaRPr lang="en-US" altLang="ko-KR" dirty="0"/>
          </a:p>
          <a:p>
            <a:pPr lvl="1"/>
            <a:r>
              <a:rPr lang="ko-KR" altLang="en-US" dirty="0"/>
              <a:t>과제 및 실습 수행 내용을 보고서로 제출</a:t>
            </a:r>
            <a:endParaRPr lang="en-US" altLang="ko-KR" dirty="0"/>
          </a:p>
          <a:p>
            <a:pPr lvl="1"/>
            <a:r>
              <a:rPr lang="ko-KR" altLang="en-US" dirty="0"/>
              <a:t>단</a:t>
            </a:r>
            <a:r>
              <a:rPr lang="en-US" altLang="ko-KR" dirty="0"/>
              <a:t>, </a:t>
            </a:r>
            <a:r>
              <a:rPr lang="ko-KR" altLang="en-US" dirty="0" err="1"/>
              <a:t>복호화한</a:t>
            </a:r>
            <a:r>
              <a:rPr lang="ko-KR" altLang="en-US" dirty="0"/>
              <a:t> 이미지가 반드시 보고서에 포함되어야 함</a:t>
            </a:r>
            <a:endParaRPr lang="en-US" altLang="ko-KR" dirty="0"/>
          </a:p>
          <a:p>
            <a:pPr lvl="1"/>
            <a:r>
              <a:rPr lang="ko-KR" altLang="en-US" dirty="0"/>
              <a:t>제출기간 </a:t>
            </a:r>
            <a:r>
              <a:rPr lang="en-US" altLang="ko-KR" dirty="0"/>
              <a:t>: 4</a:t>
            </a:r>
            <a:r>
              <a:rPr lang="ko-KR" altLang="en-US" dirty="0"/>
              <a:t>월 </a:t>
            </a:r>
            <a:r>
              <a:rPr lang="en-US" altLang="ko-KR" dirty="0"/>
              <a:t>22</a:t>
            </a:r>
            <a:r>
              <a:rPr lang="ko-KR" altLang="en-US" dirty="0"/>
              <a:t>일 </a:t>
            </a:r>
            <a:r>
              <a:rPr lang="en-US" altLang="ko-KR" dirty="0"/>
              <a:t>~ 5</a:t>
            </a:r>
            <a:r>
              <a:rPr lang="ko-KR" altLang="en-US" dirty="0"/>
              <a:t>월 </a:t>
            </a:r>
            <a:r>
              <a:rPr lang="en-US" altLang="ko-KR" dirty="0"/>
              <a:t>8</a:t>
            </a:r>
            <a:r>
              <a:rPr lang="ko-KR" altLang="en-US" dirty="0"/>
              <a:t>일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73446E-23C2-4951-AA21-12FF5C110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7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3623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75E42-7B5A-42AC-AD15-6536550AA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HW3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505A76-65E2-4C9A-B92F-B6EAFFE3C8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anose="05000000000000000000" pitchFamily="2" charset="2"/>
              <a:buChar char="v"/>
            </a:pPr>
            <a:r>
              <a:rPr lang="en-US" altLang="ko-KR" dirty="0"/>
              <a:t>SQL Injection </a:t>
            </a:r>
            <a:r>
              <a:rPr lang="ko-KR" altLang="en-US" dirty="0"/>
              <a:t>실습</a:t>
            </a:r>
            <a:endParaRPr lang="en-US" altLang="ko-KR" dirty="0"/>
          </a:p>
          <a:p>
            <a:pPr lvl="1"/>
            <a:r>
              <a:rPr lang="en-US" altLang="ko-KR" dirty="0"/>
              <a:t>DB</a:t>
            </a:r>
            <a:r>
              <a:rPr lang="ko-KR" altLang="en-US" dirty="0"/>
              <a:t>대상 공격을 수행하여 정보 수정 및 관리자 계정 획득</a:t>
            </a:r>
            <a:endParaRPr lang="en-US" altLang="ko-KR" dirty="0"/>
          </a:p>
          <a:p>
            <a:pPr lvl="1"/>
            <a:r>
              <a:rPr lang="en-US" altLang="ko-KR" dirty="0"/>
              <a:t>HW3_SQLInjection </a:t>
            </a:r>
            <a:r>
              <a:rPr lang="ko-KR" altLang="en-US" dirty="0"/>
              <a:t>폴더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>
              <a:buFont typeface="Wingdings" panose="05000000000000000000" pitchFamily="2" charset="2"/>
              <a:buChar char="v"/>
            </a:pPr>
            <a:r>
              <a:rPr lang="ko-KR" altLang="en-US"/>
              <a:t>과제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en-US" altLang="ko-KR" dirty="0"/>
              <a:t>PW</a:t>
            </a:r>
            <a:r>
              <a:rPr lang="ko-KR" altLang="en-US" dirty="0"/>
              <a:t>를 모르는 상태로 관리자 계정 획득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 dirty="0"/>
              <a:t>내 계정의 봉급 정보 수정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ko-KR" altLang="en-US" dirty="0"/>
              <a:t>타인의 정보 수정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r>
              <a:rPr lang="en-US" altLang="ko-KR" dirty="0"/>
              <a:t>SQL</a:t>
            </a:r>
            <a:r>
              <a:rPr lang="ko-KR" altLang="en-US" dirty="0"/>
              <a:t> </a:t>
            </a:r>
            <a:r>
              <a:rPr lang="en-US" altLang="ko-KR" dirty="0"/>
              <a:t>Injection</a:t>
            </a:r>
            <a:r>
              <a:rPr lang="ko-KR" altLang="en-US" dirty="0"/>
              <a:t> 취약점의 개선 방안 분석</a:t>
            </a:r>
            <a:endParaRPr lang="en-US" altLang="ko-KR" dirty="0"/>
          </a:p>
          <a:p>
            <a:pPr marL="800100" lvl="1" indent="-342900">
              <a:buSzPct val="80000"/>
              <a:buFont typeface="+mj-lt"/>
              <a:buAutoNum type="arabicPeriod"/>
            </a:pPr>
            <a:endParaRPr lang="en-US" altLang="ko-KR" dirty="0"/>
          </a:p>
          <a:p>
            <a:pPr marL="400050">
              <a:buSzPct val="80000"/>
              <a:buFont typeface="Wingdings" panose="05000000000000000000" pitchFamily="2" charset="2"/>
              <a:buChar char="v"/>
            </a:pPr>
            <a:r>
              <a:rPr lang="ko-KR" altLang="en-US" dirty="0"/>
              <a:t>제출</a:t>
            </a:r>
            <a:endParaRPr lang="en-US" altLang="ko-KR" dirty="0"/>
          </a:p>
          <a:p>
            <a:pPr marL="800100" lvl="1"/>
            <a:r>
              <a:rPr lang="ko-KR" altLang="en-US" dirty="0"/>
              <a:t>과제 및 실습 수행 내용을 보고서로 제출</a:t>
            </a:r>
            <a:endParaRPr lang="en-US" altLang="ko-KR" dirty="0"/>
          </a:p>
          <a:p>
            <a:pPr marL="800100" lvl="1"/>
            <a:r>
              <a:rPr lang="ko-KR" altLang="en-US" dirty="0"/>
              <a:t>제출기간 </a:t>
            </a:r>
            <a:r>
              <a:rPr lang="en-US" altLang="ko-KR" dirty="0"/>
              <a:t>: 5</a:t>
            </a:r>
            <a:r>
              <a:rPr lang="ko-KR" altLang="en-US" dirty="0"/>
              <a:t>월 </a:t>
            </a:r>
            <a:r>
              <a:rPr lang="en-US" altLang="ko-KR" dirty="0"/>
              <a:t>29</a:t>
            </a:r>
            <a:r>
              <a:rPr lang="ko-KR" altLang="en-US" dirty="0"/>
              <a:t>일 </a:t>
            </a:r>
            <a:r>
              <a:rPr lang="en-US" altLang="ko-KR" dirty="0"/>
              <a:t>~ 6</a:t>
            </a:r>
            <a:r>
              <a:rPr lang="ko-KR" altLang="en-US"/>
              <a:t>월 </a:t>
            </a:r>
            <a:r>
              <a:rPr lang="en-US" altLang="ko-KR"/>
              <a:t>12</a:t>
            </a:r>
            <a:r>
              <a:rPr lang="ko-KR" altLang="en-US"/>
              <a:t>일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C73E51-0099-4DF2-A872-16C4B920BB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8C03E2-3821-464F-81E8-82E5B5943B09}" type="slidenum">
              <a:rPr lang="ko-KR" altLang="en-US" smtClean="0"/>
              <a:pPr/>
              <a:t>8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95122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sz="quarter" idx="1"/>
          </p:nvPr>
        </p:nvSpPr>
        <p:spPr>
          <a:xfrm>
            <a:off x="755576" y="4077072"/>
            <a:ext cx="7775575" cy="533400"/>
          </a:xfrm>
        </p:spPr>
        <p:txBody>
          <a:bodyPr/>
          <a:lstStyle/>
          <a:p>
            <a:r>
              <a:rPr lang="ko-KR" altLang="en-US"/>
              <a:t>팀 기반의 설계 프로젝트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0" y="2636912"/>
            <a:ext cx="9159631" cy="669925"/>
          </a:xfrm>
          <a:prstGeom prst="rect">
            <a:avLst/>
          </a:prstGeom>
        </p:spPr>
        <p:txBody>
          <a:bodyPr anchor="ctr"/>
          <a:lstStyle>
            <a:lvl1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+mj-cs"/>
              </a:defRPr>
            </a:lvl1pPr>
            <a:lvl2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2pPr>
            <a:lvl3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3pPr>
            <a:lvl4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4pPr>
            <a:lvl5pPr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5pPr>
            <a:lvl6pPr marL="4572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6pPr>
            <a:lvl7pPr marL="9144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7pPr>
            <a:lvl8pPr marL="13716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8pPr>
            <a:lvl9pPr marL="1828800" algn="l" rtl="0" eaLnBrk="1" fontAlgn="base" latinLnBrk="1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chemeClr val="bg1"/>
                </a:solidFill>
                <a:latin typeface="Verdana" pitchFamily="34" charset="0"/>
              </a:defRPr>
            </a:lvl9pPr>
          </a:lstStyle>
          <a:p>
            <a:pPr algn="ctr"/>
            <a:r>
              <a:rPr lang="ko-KR" altLang="en-US" sz="2800" kern="0" spc="5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accent1">
                    <a:tint val="3000"/>
                    <a:alpha val="95000"/>
                  </a:schemeClr>
                </a:solidFill>
                <a:effectLst>
                  <a:innerShdw blurRad="50900" dist="38500" dir="13500000">
                    <a:srgbClr val="000000">
                      <a:alpha val="60000"/>
                    </a:srgbClr>
                  </a:innerShdw>
                </a:effectLst>
              </a:rPr>
              <a:t>안드로이드 악성 앱 분석 자동화</a:t>
            </a:r>
            <a:endParaRPr lang="ko-KR" altLang="en-US" sz="2800" kern="0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chemeClr val="accent1">
                  <a:tint val="3000"/>
                  <a:alpha val="95000"/>
                </a:schemeClr>
              </a:solidFill>
              <a:effectLst>
                <a:innerShdw blurRad="50900" dist="38500" dir="13500000">
                  <a:srgbClr val="000000">
                    <a:alpha val="60000"/>
                  </a:srgbClr>
                </a:innerShdw>
              </a:effectLst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60032" y="4869160"/>
            <a:ext cx="410677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2019.03.13</a:t>
            </a:r>
            <a:endParaRPr lang="en-US" altLang="ko-KR" sz="1600" dirty="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ko-KR" altLang="en-US" sz="1600">
                <a:latin typeface="HY헤드라인M" pitchFamily="18" charset="-127"/>
                <a:ea typeface="HY헤드라인M" pitchFamily="18" charset="-127"/>
              </a:rPr>
              <a:t>박민재</a:t>
            </a:r>
            <a:endParaRPr lang="en-US" altLang="ko-KR" sz="1600">
              <a:latin typeface="HY헤드라인M" pitchFamily="18" charset="-127"/>
              <a:ea typeface="HY헤드라인M" pitchFamily="18" charset="-127"/>
            </a:endParaRPr>
          </a:p>
          <a:p>
            <a:pPr algn="r">
              <a:defRPr/>
            </a:pPr>
            <a:r>
              <a:rPr lang="en-US" altLang="ko-KR" sz="1600">
                <a:latin typeface="HY헤드라인M" pitchFamily="18" charset="-127"/>
                <a:ea typeface="HY헤드라인M" pitchFamily="18" charset="-127"/>
              </a:rPr>
              <a:t>souling4you@gmail.com</a:t>
            </a:r>
          </a:p>
        </p:txBody>
      </p:sp>
    </p:spTree>
    <p:extLst>
      <p:ext uri="{BB962C8B-B14F-4D97-AF65-F5344CB8AC3E}">
        <p14:creationId xmlns:p14="http://schemas.microsoft.com/office/powerpoint/2010/main" val="1847193037"/>
      </p:ext>
    </p:extLst>
  </p:cSld>
  <p:clrMapOvr>
    <a:masterClrMapping/>
  </p:clrMapOvr>
</p:sld>
</file>

<file path=ppt/theme/theme1.xml><?xml version="1.0" encoding="utf-8"?>
<a:theme xmlns:a="http://schemas.openxmlformats.org/drawingml/2006/main" name="009TGp_Computer_new_v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009TGp_Computer_new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009TGp_Computer_new 1">
        <a:dk1>
          <a:srgbClr val="17347D"/>
        </a:dk1>
        <a:lt1>
          <a:srgbClr val="FFFFFF"/>
        </a:lt1>
        <a:dk2>
          <a:srgbClr val="3366CC"/>
        </a:dk2>
        <a:lt2>
          <a:srgbClr val="DDDDDD"/>
        </a:lt2>
        <a:accent1>
          <a:srgbClr val="77B7E7"/>
        </a:accent1>
        <a:accent2>
          <a:srgbClr val="FF9900"/>
        </a:accent2>
        <a:accent3>
          <a:srgbClr val="FFFFFF"/>
        </a:accent3>
        <a:accent4>
          <a:srgbClr val="122B6A"/>
        </a:accent4>
        <a:accent5>
          <a:srgbClr val="BDD8F1"/>
        </a:accent5>
        <a:accent6>
          <a:srgbClr val="E78A00"/>
        </a:accent6>
        <a:hlink>
          <a:srgbClr val="9999FF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9TGp_Computer_new 2">
        <a:dk1>
          <a:srgbClr val="1B525F"/>
        </a:dk1>
        <a:lt1>
          <a:srgbClr val="FFFFFF"/>
        </a:lt1>
        <a:dk2>
          <a:srgbClr val="339966"/>
        </a:dk2>
        <a:lt2>
          <a:srgbClr val="DDDDDD"/>
        </a:lt2>
        <a:accent1>
          <a:srgbClr val="C5BA6B"/>
        </a:accent1>
        <a:accent2>
          <a:srgbClr val="669900"/>
        </a:accent2>
        <a:accent3>
          <a:srgbClr val="FFFFFF"/>
        </a:accent3>
        <a:accent4>
          <a:srgbClr val="154550"/>
        </a:accent4>
        <a:accent5>
          <a:srgbClr val="DFD9BA"/>
        </a:accent5>
        <a:accent6>
          <a:srgbClr val="5C8A00"/>
        </a:accent6>
        <a:hlink>
          <a:srgbClr val="E57C4D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009TGp_Computer_new 3">
        <a:dk1>
          <a:srgbClr val="191961"/>
        </a:dk1>
        <a:lt1>
          <a:srgbClr val="FFFFFF"/>
        </a:lt1>
        <a:dk2>
          <a:srgbClr val="5D4CDC"/>
        </a:dk2>
        <a:lt2>
          <a:srgbClr val="DDDDDD"/>
        </a:lt2>
        <a:accent1>
          <a:srgbClr val="31B36C"/>
        </a:accent1>
        <a:accent2>
          <a:srgbClr val="0099FF"/>
        </a:accent2>
        <a:accent3>
          <a:srgbClr val="FFFFFF"/>
        </a:accent3>
        <a:accent4>
          <a:srgbClr val="141452"/>
        </a:accent4>
        <a:accent5>
          <a:srgbClr val="ADD6BA"/>
        </a:accent5>
        <a:accent6>
          <a:srgbClr val="008AE7"/>
        </a:accent6>
        <a:hlink>
          <a:srgbClr val="A0963C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009TGp_Computer_new_v2</Template>
  <TotalTime>1830</TotalTime>
  <Words>3807</Words>
  <Application>Microsoft Office PowerPoint</Application>
  <PresentationFormat>화면 슬라이드 쇼(4:3)</PresentationFormat>
  <Paragraphs>809</Paragraphs>
  <Slides>67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8" baseType="lpstr">
      <vt:lpstr>calibli</vt:lpstr>
      <vt:lpstr>HY헤드라인M</vt:lpstr>
      <vt:lpstr>굴림</vt:lpstr>
      <vt:lpstr>굴림체</vt:lpstr>
      <vt:lpstr>맑은 고딕</vt:lpstr>
      <vt:lpstr>Arial</vt:lpstr>
      <vt:lpstr>Calibri</vt:lpstr>
      <vt:lpstr>Times New Roman</vt:lpstr>
      <vt:lpstr>Verdana</vt:lpstr>
      <vt:lpstr>Wingdings</vt:lpstr>
      <vt:lpstr>009TGp_Computer_new_v2</vt:lpstr>
      <vt:lpstr>개인 과제 및 실습</vt:lpstr>
      <vt:lpstr>개인 과제 및 실습 – VM 설정</vt:lpstr>
      <vt:lpstr>개인 과제 및 실습 – VM 설정</vt:lpstr>
      <vt:lpstr>개인 과제 및 실습 – VM 설정</vt:lpstr>
      <vt:lpstr>개인 과제 및 실습 – VM 설정</vt:lpstr>
      <vt:lpstr>HW1</vt:lpstr>
      <vt:lpstr>HW2</vt:lpstr>
      <vt:lpstr>HW3</vt:lpstr>
      <vt:lpstr>PowerPoint 프레젠테이션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안드로이드 악성 앱 분석 자동화</vt:lpstr>
      <vt:lpstr>Python, Androguard, Regular Expression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Python</vt:lpstr>
      <vt:lpstr>The android platform</vt:lpstr>
      <vt:lpstr>The android platform</vt:lpstr>
      <vt:lpstr>Androguard</vt:lpstr>
      <vt:lpstr>Androguard</vt:lpstr>
      <vt:lpstr>Androguard</vt:lpstr>
      <vt:lpstr>Regular Expression</vt:lpstr>
      <vt:lpstr>Regular Expression</vt:lpstr>
      <vt:lpstr>Regular Expression</vt:lpstr>
      <vt:lpstr>Regular Expression</vt:lpstr>
      <vt:lpstr>PowerPoint 프레젠테이션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  <vt:lpstr>부록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ys</dc:creator>
  <cp:lastModifiedBy>Jung Jaemin</cp:lastModifiedBy>
  <cp:revision>775</cp:revision>
  <dcterms:created xsi:type="dcterms:W3CDTF">2013-07-02T11:59:48Z</dcterms:created>
  <dcterms:modified xsi:type="dcterms:W3CDTF">2019-03-16T11:40:55Z</dcterms:modified>
</cp:coreProperties>
</file>